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31"/>
  </p:notesMasterIdLst>
  <p:sldIdLst>
    <p:sldId id="268" r:id="rId5"/>
    <p:sldId id="270" r:id="rId6"/>
    <p:sldId id="275" r:id="rId7"/>
    <p:sldId id="271" r:id="rId8"/>
    <p:sldId id="272" r:id="rId9"/>
    <p:sldId id="274" r:id="rId10"/>
    <p:sldId id="277" r:id="rId11"/>
    <p:sldId id="273" r:id="rId12"/>
    <p:sldId id="276" r:id="rId13"/>
    <p:sldId id="279" r:id="rId14"/>
    <p:sldId id="280" r:id="rId15"/>
    <p:sldId id="281" r:id="rId16"/>
    <p:sldId id="283" r:id="rId17"/>
    <p:sldId id="284" r:id="rId18"/>
    <p:sldId id="285" r:id="rId19"/>
    <p:sldId id="287" r:id="rId20"/>
    <p:sldId id="286" r:id="rId21"/>
    <p:sldId id="289" r:id="rId22"/>
    <p:sldId id="278" r:id="rId23"/>
    <p:sldId id="290" r:id="rId24"/>
    <p:sldId id="291" r:id="rId25"/>
    <p:sldId id="292" r:id="rId26"/>
    <p:sldId id="296" r:id="rId27"/>
    <p:sldId id="293" r:id="rId28"/>
    <p:sldId id="294" r:id="rId29"/>
    <p:sldId id="29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CAB5"/>
    <a:srgbClr val="FEEAE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68" d="100"/>
          <a:sy n="68" d="100"/>
        </p:scale>
        <p:origin x="-588" y="-6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8176FF-F5B4-4D45-8779-9F0F455743E8}" type="datetimeFigureOut">
              <a:rPr lang="en-US" smtClean="0"/>
              <a:pPr/>
              <a:t>8/25/2023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7FBCA-4BE8-4FB5-91BD-69C6AC6BDB5D}" type="slidenum">
              <a:rPr lang="en-US" smtClean="0"/>
              <a:pPr/>
              <a:t>‹#›</a:t>
            </a:fld>
            <a:endParaRPr lang="en-US" dirty="0"/>
          </a:p>
        </p:txBody>
      </p:sp>
    </p:spTree>
    <p:extLst>
      <p:ext uri="{BB962C8B-B14F-4D97-AF65-F5344CB8AC3E}">
        <p14:creationId xmlns:p14="http://schemas.microsoft.com/office/powerpoint/2010/main" xmlns="" val="711236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0ADF3C0-B1FB-42DC-B478-AF84C3CE5C3C}" type="datetime1">
              <a:rPr lang="en-US" smtClean="0"/>
              <a:pPr/>
              <a:t>8/25/2023</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1DA58D-CE36-42FB-A681-D4975774D88C}" type="datetime1">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05E26B-855B-4DB6-BFA6-A35E4D51FCF3}" type="datetime1">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EDD5F4-8AF8-46B9-B655-FECF27EF63FD}" type="datetime1">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119408-9C27-42D0-A3E3-2484768A8F22}" type="datetime1">
              <a:rPr lang="en-US" smtClean="0"/>
              <a:pPr/>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09DC33F-8D7B-46CC-9F59-1A17976147CE}" type="datetime1">
              <a:rPr lang="en-US" smtClean="0"/>
              <a:pPr/>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082513A-523B-4CD2-9C8B-D457F28F4ABD}" type="datetime1">
              <a:rPr lang="en-US" smtClean="0"/>
              <a:pPr/>
              <a:t>8/25/2023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5548E7-81A7-49BE-B31E-01672C55CDBE}" type="datetime1">
              <a:rPr lang="en-US" smtClean="0"/>
              <a:pPr/>
              <a:t>8/25/2023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08A03C-BA82-4F79-A730-B582D55F1D51}" type="datetime1">
              <a:rPr lang="en-US" smtClean="0"/>
              <a:pPr/>
              <a:t>8/25/2023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417FC7-A8BD-4D51-8A8C-57C129BB2ED5}" type="datetime1">
              <a:rPr lang="en-US" smtClean="0"/>
              <a:pPr/>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91B8F2-452F-47BB-A0B0-A22052EA7BBF}" type="datetime1">
              <a:rPr lang="en-US" smtClean="0"/>
              <a:pPr/>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EA4FA73F-E3AE-4666-833E-DAC3CC7447FA}" type="datetime1">
              <a:rPr lang="en-US" smtClean="0"/>
              <a:pPr/>
              <a:t>8/25/2023</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47B6C8D7-0EB7-4F01-BC86-9C07A9255A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193473"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6" name="Picture 5" descr="A paper cut out of a head with a brain and tangled lines&#10;&#10;Description automatically generated">
            <a:extLst>
              <a:ext uri="{FF2B5EF4-FFF2-40B4-BE49-F238E27FC236}">
                <a16:creationId xmlns:a16="http://schemas.microsoft.com/office/drawing/2014/main" xmlns="" id="{86087D39-0A92-0A56-2DD8-75599C5FB13B}"/>
              </a:ext>
            </a:extLst>
          </p:cNvPr>
          <p:cNvPicPr>
            <a:picLocks noChangeAspect="1"/>
          </p:cNvPicPr>
          <p:nvPr/>
        </p:nvPicPr>
        <p:blipFill rotWithShape="1">
          <a:blip r:embed="rId2"/>
          <a:srcRect r="2" b="15258"/>
          <a:stretch/>
        </p:blipFill>
        <p:spPr>
          <a:xfrm>
            <a:off x="4099330" y="-5113"/>
            <a:ext cx="8092670" cy="6857990"/>
          </a:xfrm>
          <a:prstGeom prst="rect">
            <a:avLst/>
          </a:prstGeom>
        </p:spPr>
      </p:pic>
      <p:sp>
        <p:nvSpPr>
          <p:cNvPr id="36" name="Rectangle 35">
            <a:extLst>
              <a:ext uri="{FF2B5EF4-FFF2-40B4-BE49-F238E27FC236}">
                <a16:creationId xmlns:a16="http://schemas.microsoft.com/office/drawing/2014/main" xmlns="" id="{28DDB9CF-8DB8-4CBE-ACC0-683555BD9D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200170" y="0"/>
            <a:ext cx="809267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xmlns="" id="{DAE48B8D-7A59-42A4-A61B-B66E6063DD0D}"/>
              </a:ext>
            </a:extLst>
          </p:cNvPr>
          <p:cNvSpPr>
            <a:spLocks noGrp="1"/>
          </p:cNvSpPr>
          <p:nvPr>
            <p:ph type="ctrTitle"/>
          </p:nvPr>
        </p:nvSpPr>
        <p:spPr>
          <a:xfrm>
            <a:off x="-28054" y="1321196"/>
            <a:ext cx="7274559" cy="2870124"/>
          </a:xfrm>
        </p:spPr>
        <p:txBody>
          <a:bodyPr anchor="ctr">
            <a:normAutofit/>
          </a:bodyPr>
          <a:lstStyle/>
          <a:p>
            <a:pPr algn="ctr"/>
            <a:r>
              <a:rPr lang="en-US" sz="4000" dirty="0">
                <a:solidFill>
                  <a:srgbClr val="FFFFFF"/>
                </a:solidFill>
              </a:rPr>
              <a:t>Textual Echoes of Distress: Uncovering and Analysing Suicidal Discourse </a:t>
            </a:r>
            <a:br>
              <a:rPr lang="en-US" sz="4000" dirty="0">
                <a:solidFill>
                  <a:srgbClr val="FFFFFF"/>
                </a:solidFill>
              </a:rPr>
            </a:br>
            <a:r>
              <a:rPr lang="en-US" sz="4000" dirty="0">
                <a:solidFill>
                  <a:srgbClr val="FFFFFF"/>
                </a:solidFill>
              </a:rPr>
              <a:t>on Mental Health Subreddits</a:t>
            </a:r>
          </a:p>
        </p:txBody>
      </p:sp>
      <p:sp>
        <p:nvSpPr>
          <p:cNvPr id="3" name="Subtitle 2">
            <a:extLst>
              <a:ext uri="{FF2B5EF4-FFF2-40B4-BE49-F238E27FC236}">
                <a16:creationId xmlns:a16="http://schemas.microsoft.com/office/drawing/2014/main" xmlns="" id="{93871044-9D2C-42D1-8B31-E3D6F11C6013}"/>
              </a:ext>
            </a:extLst>
          </p:cNvPr>
          <p:cNvSpPr>
            <a:spLocks noGrp="1"/>
          </p:cNvSpPr>
          <p:nvPr>
            <p:ph type="subTitle" idx="1"/>
          </p:nvPr>
        </p:nvSpPr>
        <p:spPr>
          <a:xfrm>
            <a:off x="0" y="3322290"/>
            <a:ext cx="4284132" cy="3231141"/>
          </a:xfrm>
          <a:noFill/>
        </p:spPr>
        <p:txBody>
          <a:bodyPr anchor="ctr">
            <a:normAutofit/>
          </a:bodyPr>
          <a:lstStyle/>
          <a:p>
            <a:pPr algn="ctr"/>
            <a:endParaRPr lang="en-IN" sz="2800" dirty="0">
              <a:solidFill>
                <a:srgbClr val="FFFFFF"/>
              </a:solidFill>
            </a:endParaRPr>
          </a:p>
          <a:p>
            <a:pPr algn="ctr"/>
            <a:r>
              <a:rPr lang="en-IN" sz="2800" dirty="0">
                <a:solidFill>
                  <a:srgbClr val="FFFFFF"/>
                </a:solidFill>
              </a:rPr>
              <a:t>Arju Yadav</a:t>
            </a:r>
            <a:br>
              <a:rPr lang="en-IN" sz="2800" dirty="0">
                <a:solidFill>
                  <a:srgbClr val="FFFFFF"/>
                </a:solidFill>
              </a:rPr>
            </a:br>
            <a:r>
              <a:rPr lang="en-IN" sz="2800" dirty="0">
                <a:solidFill>
                  <a:srgbClr val="FFFFFF"/>
                </a:solidFill>
              </a:rPr>
              <a:t>MSc. Big Data Science</a:t>
            </a:r>
            <a:endParaRPr lang="en-US" sz="2800" dirty="0">
              <a:solidFill>
                <a:srgbClr val="FFFFFF"/>
              </a:solidFill>
            </a:endParaRPr>
          </a:p>
        </p:txBody>
      </p:sp>
    </p:spTree>
    <p:extLst>
      <p:ext uri="{BB962C8B-B14F-4D97-AF65-F5344CB8AC3E}">
        <p14:creationId xmlns:p14="http://schemas.microsoft.com/office/powerpoint/2010/main" xmlns="" val="322664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700"/>
                                        <p:tgtEl>
                                          <p:spTgt spid="3">
                                            <p:txEl>
                                              <p:pRg st="1" end="1"/>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47942A-E65F-68E4-313C-D9EB71D7B2CE}"/>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xmlns="" id="{5BA7F134-C8EF-408B-75F8-8162E172961C}"/>
              </a:ext>
            </a:extLst>
          </p:cNvPr>
          <p:cNvSpPr>
            <a:spLocks noGrp="1"/>
          </p:cNvSpPr>
          <p:nvPr>
            <p:ph idx="1"/>
          </p:nvPr>
        </p:nvSpPr>
        <p:spPr/>
        <p:txBody>
          <a:bodyPr>
            <a:normAutofit/>
          </a:bodyPr>
          <a:lstStyle/>
          <a:p>
            <a:r>
              <a:rPr lang="en-IN" sz="2800" dirty="0"/>
              <a:t>Data Collection:  </a:t>
            </a:r>
          </a:p>
          <a:p>
            <a:pPr lvl="1"/>
            <a:r>
              <a:rPr lang="en-IN" sz="2600" dirty="0"/>
              <a:t>suicide dataset from Hugging Face Platform</a:t>
            </a:r>
          </a:p>
          <a:p>
            <a:pPr lvl="1"/>
            <a:r>
              <a:rPr lang="en-IN" sz="2600" dirty="0" err="1"/>
              <a:t>Pushshift</a:t>
            </a:r>
            <a:r>
              <a:rPr lang="en-IN" sz="2600" dirty="0"/>
              <a:t> Reddit API</a:t>
            </a:r>
          </a:p>
          <a:p>
            <a:r>
              <a:rPr lang="en-IN" sz="2800" dirty="0"/>
              <a:t>Datasets: </a:t>
            </a:r>
            <a:r>
              <a:rPr lang="en-IN" sz="2800" dirty="0" err="1"/>
              <a:t>suicide_detection</a:t>
            </a:r>
            <a:r>
              <a:rPr lang="en-IN" sz="2800" dirty="0"/>
              <a:t> dataset, </a:t>
            </a:r>
            <a:r>
              <a:rPr lang="en-IN" sz="2800" dirty="0" err="1">
                <a:solidFill>
                  <a:srgbClr val="FF0000"/>
                </a:solidFill>
              </a:rPr>
              <a:t>reddit_dataset</a:t>
            </a:r>
            <a:r>
              <a:rPr lang="en-IN" sz="2800" dirty="0">
                <a:solidFill>
                  <a:srgbClr val="FF0000"/>
                </a:solidFill>
              </a:rPr>
              <a:t> (Year 2016-2022)</a:t>
            </a:r>
          </a:p>
        </p:txBody>
      </p:sp>
    </p:spTree>
    <p:extLst>
      <p:ext uri="{BB962C8B-B14F-4D97-AF65-F5344CB8AC3E}">
        <p14:creationId xmlns:p14="http://schemas.microsoft.com/office/powerpoint/2010/main" xmlns="" val="3167071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608337-7219-E882-4713-2E39782F53F4}"/>
              </a:ext>
            </a:extLst>
          </p:cNvPr>
          <p:cNvSpPr>
            <a:spLocks noGrp="1"/>
          </p:cNvSpPr>
          <p:nvPr>
            <p:ph type="title"/>
          </p:nvPr>
        </p:nvSpPr>
        <p:spPr/>
        <p:txBody>
          <a:bodyPr/>
          <a:lstStyle/>
          <a:p>
            <a:pPr algn="ctr"/>
            <a:r>
              <a:rPr lang="en-IN" dirty="0"/>
              <a:t>Reddit Data collected for Analysis</a:t>
            </a:r>
          </a:p>
        </p:txBody>
      </p:sp>
      <p:graphicFrame>
        <p:nvGraphicFramePr>
          <p:cNvPr id="4" name="Table 4">
            <a:extLst>
              <a:ext uri="{FF2B5EF4-FFF2-40B4-BE49-F238E27FC236}">
                <a16:creationId xmlns:a16="http://schemas.microsoft.com/office/drawing/2014/main" xmlns="" id="{DE696905-EC81-3FDE-8E3B-FEBFF3731938}"/>
              </a:ext>
            </a:extLst>
          </p:cNvPr>
          <p:cNvGraphicFramePr>
            <a:graphicFrameLocks noGrp="1"/>
          </p:cNvGraphicFramePr>
          <p:nvPr>
            <p:ph idx="1"/>
            <p:extLst>
              <p:ext uri="{D42A27DB-BD31-4B8C-83A1-F6EECF244321}">
                <p14:modId xmlns:p14="http://schemas.microsoft.com/office/powerpoint/2010/main" xmlns="" val="2194321610"/>
              </p:ext>
            </p:extLst>
          </p:nvPr>
        </p:nvGraphicFramePr>
        <p:xfrm>
          <a:off x="2194560" y="2265680"/>
          <a:ext cx="7528560" cy="3793744"/>
        </p:xfrm>
        <a:graphic>
          <a:graphicData uri="http://schemas.openxmlformats.org/drawingml/2006/table">
            <a:tbl>
              <a:tblPr firstRow="1" bandRow="1">
                <a:tableStyleId>{5940675A-B579-460E-94D1-54222C63F5DA}</a:tableStyleId>
              </a:tblPr>
              <a:tblGrid>
                <a:gridCol w="3764280">
                  <a:extLst>
                    <a:ext uri="{9D8B030D-6E8A-4147-A177-3AD203B41FA5}">
                      <a16:colId xmlns:a16="http://schemas.microsoft.com/office/drawing/2014/main" xmlns="" val="2427246228"/>
                    </a:ext>
                  </a:extLst>
                </a:gridCol>
                <a:gridCol w="3764280">
                  <a:extLst>
                    <a:ext uri="{9D8B030D-6E8A-4147-A177-3AD203B41FA5}">
                      <a16:colId xmlns:a16="http://schemas.microsoft.com/office/drawing/2014/main" xmlns="" val="3119967354"/>
                    </a:ext>
                  </a:extLst>
                </a:gridCol>
              </a:tblGrid>
              <a:tr h="619760">
                <a:tc>
                  <a:txBody>
                    <a:bodyPr/>
                    <a:lstStyle/>
                    <a:p>
                      <a:pPr indent="182880" algn="ctr">
                        <a:lnSpc>
                          <a:spcPct val="95000"/>
                        </a:lnSpc>
                        <a:spcAft>
                          <a:spcPts val="600"/>
                        </a:spcAft>
                        <a:tabLst>
                          <a:tab pos="182880" algn="l"/>
                        </a:tabLst>
                      </a:pPr>
                      <a:r>
                        <a:rPr lang="en-IN" sz="2400" spc="-5" dirty="0">
                          <a:effectLst/>
                          <a:latin typeface="Times New Roman" panose="02020603050405020304" pitchFamily="18" charset="0"/>
                          <a:ea typeface="SimSun" panose="02010600030101010101" pitchFamily="2" charset="-122"/>
                        </a:rPr>
                        <a:t>Popular Subreddits</a:t>
                      </a:r>
                    </a:p>
                  </a:txBody>
                  <a:tcPr marL="68580" marR="68580" marT="0" marB="0">
                    <a:solidFill>
                      <a:srgbClr val="FDCAB5"/>
                    </a:solidFill>
                  </a:tcPr>
                </a:tc>
                <a:tc>
                  <a:txBody>
                    <a:bodyPr/>
                    <a:lstStyle/>
                    <a:p>
                      <a:pPr indent="182880" algn="ctr">
                        <a:lnSpc>
                          <a:spcPct val="95000"/>
                        </a:lnSpc>
                        <a:spcAft>
                          <a:spcPts val="600"/>
                        </a:spcAft>
                        <a:tabLst>
                          <a:tab pos="182880" algn="l"/>
                        </a:tabLst>
                      </a:pPr>
                      <a:r>
                        <a:rPr lang="en-IN" sz="2400" spc="-5" dirty="0">
                          <a:effectLst/>
                          <a:latin typeface="Times New Roman" panose="02020603050405020304" pitchFamily="18" charset="0"/>
                          <a:ea typeface="SimSun" panose="02010600030101010101" pitchFamily="2" charset="-122"/>
                        </a:rPr>
                        <a:t>Total Posts after processing (</a:t>
                      </a:r>
                      <a:r>
                        <a:rPr lang="en-IN" sz="2400" kern="1200" spc="-5" dirty="0">
                          <a:solidFill>
                            <a:schemeClr val="tx1"/>
                          </a:solidFill>
                          <a:effectLst/>
                          <a:latin typeface="Times New Roman" panose="02020603050405020304" pitchFamily="18" charset="0"/>
                          <a:ea typeface="SimSun" panose="02010600030101010101" pitchFamily="2" charset="-122"/>
                          <a:cs typeface="+mn-cs"/>
                        </a:rPr>
                        <a:t>365,419</a:t>
                      </a:r>
                      <a:r>
                        <a:rPr lang="en-IN" sz="2400" spc="-5" dirty="0">
                          <a:effectLst/>
                          <a:latin typeface="Times New Roman" panose="02020603050405020304" pitchFamily="18" charset="0"/>
                          <a:ea typeface="SimSun" panose="02010600030101010101" pitchFamily="2" charset="-122"/>
                        </a:rPr>
                        <a:t>)</a:t>
                      </a:r>
                    </a:p>
                  </a:txBody>
                  <a:tcPr marL="68580" marR="68580" marT="0" marB="0">
                    <a:solidFill>
                      <a:srgbClr val="FDCAB5"/>
                    </a:solidFill>
                  </a:tcPr>
                </a:tc>
                <a:extLst>
                  <a:ext uri="{0D108BD9-81ED-4DB2-BD59-A6C34878D82A}">
                    <a16:rowId xmlns:a16="http://schemas.microsoft.com/office/drawing/2014/main" xmlns="" val="3258541270"/>
                  </a:ext>
                </a:extLst>
              </a:tr>
              <a:tr h="619760">
                <a:tc>
                  <a:txBody>
                    <a:bodyPr/>
                    <a:lstStyle/>
                    <a:p>
                      <a:pPr indent="182880" algn="just">
                        <a:lnSpc>
                          <a:spcPct val="95000"/>
                        </a:lnSpc>
                        <a:spcAft>
                          <a:spcPts val="600"/>
                        </a:spcAft>
                        <a:tabLst>
                          <a:tab pos="182880" algn="l"/>
                        </a:tabLst>
                      </a:pPr>
                      <a:r>
                        <a:rPr lang="en-IN" sz="2400" spc="-5">
                          <a:effectLst/>
                          <a:latin typeface="Times New Roman" panose="02020603050405020304" pitchFamily="18" charset="0"/>
                          <a:ea typeface="SimSun" panose="02010600030101010101" pitchFamily="2" charset="-122"/>
                        </a:rPr>
                        <a:t>mentalillness </a:t>
                      </a:r>
                    </a:p>
                  </a:txBody>
                  <a:tcPr marL="68580" marR="68580" marT="0" marB="0"/>
                </a:tc>
                <a:tc>
                  <a:txBody>
                    <a:bodyPr/>
                    <a:lstStyle/>
                    <a:p>
                      <a:pPr indent="182880" algn="just">
                        <a:lnSpc>
                          <a:spcPct val="95000"/>
                        </a:lnSpc>
                        <a:spcAft>
                          <a:spcPts val="600"/>
                        </a:spcAft>
                        <a:tabLst>
                          <a:tab pos="182880" algn="l"/>
                        </a:tabLst>
                      </a:pPr>
                      <a:r>
                        <a:rPr lang="en-IN" sz="2400" spc="-5">
                          <a:effectLst/>
                          <a:latin typeface="Times New Roman" panose="02020603050405020304" pitchFamily="18" charset="0"/>
                          <a:ea typeface="SimSun" panose="02010600030101010101" pitchFamily="2" charset="-122"/>
                        </a:rPr>
                        <a:t>36,616</a:t>
                      </a:r>
                    </a:p>
                  </a:txBody>
                  <a:tcPr marL="68580" marR="68580" marT="0" marB="0"/>
                </a:tc>
                <a:extLst>
                  <a:ext uri="{0D108BD9-81ED-4DB2-BD59-A6C34878D82A}">
                    <a16:rowId xmlns:a16="http://schemas.microsoft.com/office/drawing/2014/main" xmlns="" val="955279706"/>
                  </a:ext>
                </a:extLst>
              </a:tr>
              <a:tr h="619760">
                <a:tc>
                  <a:txBody>
                    <a:bodyPr/>
                    <a:lstStyle/>
                    <a:p>
                      <a:pPr indent="182880" algn="just">
                        <a:lnSpc>
                          <a:spcPct val="95000"/>
                        </a:lnSpc>
                        <a:spcAft>
                          <a:spcPts val="600"/>
                        </a:spcAft>
                        <a:tabLst>
                          <a:tab pos="182880" algn="l"/>
                        </a:tabLst>
                      </a:pPr>
                      <a:r>
                        <a:rPr lang="en-IN" sz="2400" spc="-5">
                          <a:effectLst/>
                          <a:latin typeface="Times New Roman" panose="02020603050405020304" pitchFamily="18" charset="0"/>
                          <a:ea typeface="SimSun" panose="02010600030101010101" pitchFamily="2" charset="-122"/>
                        </a:rPr>
                        <a:t>depression</a:t>
                      </a:r>
                    </a:p>
                  </a:txBody>
                  <a:tcPr marL="68580" marR="68580" marT="0" marB="0"/>
                </a:tc>
                <a:tc>
                  <a:txBody>
                    <a:bodyPr/>
                    <a:lstStyle/>
                    <a:p>
                      <a:pPr indent="182880" algn="just">
                        <a:lnSpc>
                          <a:spcPct val="95000"/>
                        </a:lnSpc>
                        <a:spcAft>
                          <a:spcPts val="600"/>
                        </a:spcAft>
                        <a:tabLst>
                          <a:tab pos="182880" algn="l"/>
                        </a:tabLst>
                      </a:pPr>
                      <a:r>
                        <a:rPr lang="en-IN" sz="2400" spc="-5" dirty="0">
                          <a:effectLst/>
                          <a:latin typeface="Times New Roman" panose="02020603050405020304" pitchFamily="18" charset="0"/>
                          <a:ea typeface="SimSun" panose="02010600030101010101" pitchFamily="2" charset="-122"/>
                        </a:rPr>
                        <a:t>124,269</a:t>
                      </a:r>
                    </a:p>
                  </a:txBody>
                  <a:tcPr marL="68580" marR="68580" marT="0" marB="0"/>
                </a:tc>
                <a:extLst>
                  <a:ext uri="{0D108BD9-81ED-4DB2-BD59-A6C34878D82A}">
                    <a16:rowId xmlns:a16="http://schemas.microsoft.com/office/drawing/2014/main" xmlns="" val="2424985366"/>
                  </a:ext>
                </a:extLst>
              </a:tr>
              <a:tr h="619760">
                <a:tc>
                  <a:txBody>
                    <a:bodyPr/>
                    <a:lstStyle/>
                    <a:p>
                      <a:pPr indent="182880" algn="just">
                        <a:lnSpc>
                          <a:spcPct val="95000"/>
                        </a:lnSpc>
                        <a:spcAft>
                          <a:spcPts val="600"/>
                        </a:spcAft>
                        <a:tabLst>
                          <a:tab pos="182880" algn="l"/>
                        </a:tabLst>
                      </a:pPr>
                      <a:r>
                        <a:rPr lang="en-IN" sz="2400" spc="-5">
                          <a:effectLst/>
                          <a:latin typeface="Times New Roman" panose="02020603050405020304" pitchFamily="18" charset="0"/>
                          <a:ea typeface="SimSun" panose="02010600030101010101" pitchFamily="2" charset="-122"/>
                        </a:rPr>
                        <a:t>Anxiety</a:t>
                      </a:r>
                    </a:p>
                  </a:txBody>
                  <a:tcPr marL="68580" marR="68580" marT="0" marB="0"/>
                </a:tc>
                <a:tc>
                  <a:txBody>
                    <a:bodyPr/>
                    <a:lstStyle/>
                    <a:p>
                      <a:pPr indent="182880" algn="just">
                        <a:lnSpc>
                          <a:spcPct val="95000"/>
                        </a:lnSpc>
                        <a:spcAft>
                          <a:spcPts val="600"/>
                        </a:spcAft>
                        <a:tabLst>
                          <a:tab pos="182880" algn="l"/>
                        </a:tabLst>
                      </a:pPr>
                      <a:r>
                        <a:rPr lang="en-IN" sz="2400" spc="-5" dirty="0">
                          <a:effectLst/>
                          <a:latin typeface="Times New Roman" panose="02020603050405020304" pitchFamily="18" charset="0"/>
                          <a:ea typeface="SimSun" panose="02010600030101010101" pitchFamily="2" charset="-122"/>
                        </a:rPr>
                        <a:t>157,786</a:t>
                      </a:r>
                    </a:p>
                  </a:txBody>
                  <a:tcPr marL="68580" marR="68580" marT="0" marB="0"/>
                </a:tc>
                <a:extLst>
                  <a:ext uri="{0D108BD9-81ED-4DB2-BD59-A6C34878D82A}">
                    <a16:rowId xmlns:a16="http://schemas.microsoft.com/office/drawing/2014/main" xmlns="" val="2854469704"/>
                  </a:ext>
                </a:extLst>
              </a:tr>
              <a:tr h="619760">
                <a:tc>
                  <a:txBody>
                    <a:bodyPr/>
                    <a:lstStyle/>
                    <a:p>
                      <a:pPr indent="182880" algn="just">
                        <a:lnSpc>
                          <a:spcPct val="95000"/>
                        </a:lnSpc>
                        <a:spcAft>
                          <a:spcPts val="600"/>
                        </a:spcAft>
                        <a:tabLst>
                          <a:tab pos="182880" algn="l"/>
                        </a:tabLst>
                      </a:pPr>
                      <a:r>
                        <a:rPr lang="en-IN" sz="2400" spc="-5">
                          <a:effectLst/>
                          <a:latin typeface="Times New Roman" panose="02020603050405020304" pitchFamily="18" charset="0"/>
                          <a:ea typeface="SimSun" panose="02010600030101010101" pitchFamily="2" charset="-122"/>
                        </a:rPr>
                        <a:t>bipolar</a:t>
                      </a:r>
                    </a:p>
                  </a:txBody>
                  <a:tcPr marL="68580" marR="68580" marT="0" marB="0"/>
                </a:tc>
                <a:tc>
                  <a:txBody>
                    <a:bodyPr/>
                    <a:lstStyle/>
                    <a:p>
                      <a:pPr indent="182880" algn="just">
                        <a:lnSpc>
                          <a:spcPct val="95000"/>
                        </a:lnSpc>
                        <a:spcAft>
                          <a:spcPts val="600"/>
                        </a:spcAft>
                        <a:tabLst>
                          <a:tab pos="182880" algn="l"/>
                        </a:tabLst>
                      </a:pPr>
                      <a:r>
                        <a:rPr lang="en-IN" sz="2400" spc="-5">
                          <a:effectLst/>
                          <a:latin typeface="Times New Roman" panose="02020603050405020304" pitchFamily="18" charset="0"/>
                          <a:ea typeface="SimSun" panose="02010600030101010101" pitchFamily="2" charset="-122"/>
                        </a:rPr>
                        <a:t>35,273</a:t>
                      </a:r>
                    </a:p>
                  </a:txBody>
                  <a:tcPr marL="68580" marR="68580" marT="0" marB="0"/>
                </a:tc>
                <a:extLst>
                  <a:ext uri="{0D108BD9-81ED-4DB2-BD59-A6C34878D82A}">
                    <a16:rowId xmlns:a16="http://schemas.microsoft.com/office/drawing/2014/main" xmlns="" val="711945534"/>
                  </a:ext>
                </a:extLst>
              </a:tr>
              <a:tr h="619760">
                <a:tc>
                  <a:txBody>
                    <a:bodyPr/>
                    <a:lstStyle/>
                    <a:p>
                      <a:pPr indent="182880" algn="just">
                        <a:lnSpc>
                          <a:spcPct val="95000"/>
                        </a:lnSpc>
                        <a:spcAft>
                          <a:spcPts val="600"/>
                        </a:spcAft>
                        <a:tabLst>
                          <a:tab pos="182880" algn="l"/>
                        </a:tabLst>
                      </a:pPr>
                      <a:r>
                        <a:rPr lang="en-IN" sz="2400" spc="-5">
                          <a:effectLst/>
                          <a:latin typeface="Times New Roman" panose="02020603050405020304" pitchFamily="18" charset="0"/>
                          <a:ea typeface="SimSun" panose="02010600030101010101" pitchFamily="2" charset="-122"/>
                        </a:rPr>
                        <a:t>schizophrenia</a:t>
                      </a:r>
                    </a:p>
                  </a:txBody>
                  <a:tcPr marL="68580" marR="68580" marT="0" marB="0"/>
                </a:tc>
                <a:tc>
                  <a:txBody>
                    <a:bodyPr/>
                    <a:lstStyle/>
                    <a:p>
                      <a:pPr indent="182880" algn="just">
                        <a:lnSpc>
                          <a:spcPct val="95000"/>
                        </a:lnSpc>
                        <a:spcAft>
                          <a:spcPts val="600"/>
                        </a:spcAft>
                        <a:tabLst>
                          <a:tab pos="182880" algn="l"/>
                        </a:tabLst>
                      </a:pPr>
                      <a:r>
                        <a:rPr lang="en-IN" sz="2400" spc="-5" dirty="0">
                          <a:effectLst/>
                          <a:latin typeface="Times New Roman" panose="02020603050405020304" pitchFamily="18" charset="0"/>
                          <a:ea typeface="SimSun" panose="02010600030101010101" pitchFamily="2" charset="-122"/>
                        </a:rPr>
                        <a:t>11,475</a:t>
                      </a:r>
                    </a:p>
                  </a:txBody>
                  <a:tcPr marL="68580" marR="68580" marT="0" marB="0"/>
                </a:tc>
                <a:extLst>
                  <a:ext uri="{0D108BD9-81ED-4DB2-BD59-A6C34878D82A}">
                    <a16:rowId xmlns:a16="http://schemas.microsoft.com/office/drawing/2014/main" xmlns="" val="1645751792"/>
                  </a:ext>
                </a:extLst>
              </a:tr>
            </a:tbl>
          </a:graphicData>
        </a:graphic>
      </p:graphicFrame>
      <p:pic>
        <p:nvPicPr>
          <p:cNvPr id="1026" name="Picture 2" descr="Reddit Logo - PNG and Vector - Logo Download">
            <a:extLst>
              <a:ext uri="{FF2B5EF4-FFF2-40B4-BE49-F238E27FC236}">
                <a16:creationId xmlns:a16="http://schemas.microsoft.com/office/drawing/2014/main" xmlns="" id="{37CFB3BE-7A94-0E2B-41DE-4D885C842F4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45312" y="858202"/>
            <a:ext cx="833120" cy="83312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a:extLst>
              <a:ext uri="{FF2B5EF4-FFF2-40B4-BE49-F238E27FC236}">
                <a16:creationId xmlns:a16="http://schemas.microsoft.com/office/drawing/2014/main" xmlns="" id="{53DD4D70-95A7-9572-8C03-E8A64A950094}"/>
              </a:ext>
            </a:extLst>
          </p:cNvPr>
          <p:cNvSpPr txBox="1"/>
          <p:nvPr/>
        </p:nvSpPr>
        <p:spPr>
          <a:xfrm>
            <a:off x="2352040" y="5984240"/>
            <a:ext cx="7213600" cy="338554"/>
          </a:xfrm>
          <a:prstGeom prst="rect">
            <a:avLst/>
          </a:prstGeom>
          <a:noFill/>
        </p:spPr>
        <p:txBody>
          <a:bodyPr wrap="square" rtlCol="0">
            <a:spAutoFit/>
          </a:bodyPr>
          <a:lstStyle/>
          <a:p>
            <a:pPr algn="ctr"/>
            <a:r>
              <a:rPr lang="en-US" sz="1600" dirty="0"/>
              <a:t> Subreddits and Total Posts in </a:t>
            </a:r>
            <a:r>
              <a:rPr lang="en-US" sz="1600" dirty="0" err="1"/>
              <a:t>reddit_dataset</a:t>
            </a:r>
            <a:endParaRPr lang="en-IN" sz="1600" dirty="0"/>
          </a:p>
        </p:txBody>
      </p:sp>
    </p:spTree>
    <p:extLst>
      <p:ext uri="{BB962C8B-B14F-4D97-AF65-F5344CB8AC3E}">
        <p14:creationId xmlns:p14="http://schemas.microsoft.com/office/powerpoint/2010/main" xmlns="" val="2001474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47942A-E65F-68E4-313C-D9EB71D7B2CE}"/>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xmlns="" id="{5BA7F134-C8EF-408B-75F8-8162E172961C}"/>
              </a:ext>
            </a:extLst>
          </p:cNvPr>
          <p:cNvSpPr>
            <a:spLocks noGrp="1"/>
          </p:cNvSpPr>
          <p:nvPr>
            <p:ph idx="1"/>
          </p:nvPr>
        </p:nvSpPr>
        <p:spPr/>
        <p:txBody>
          <a:bodyPr>
            <a:normAutofit/>
          </a:bodyPr>
          <a:lstStyle/>
          <a:p>
            <a:r>
              <a:rPr lang="en-IN" sz="2800" dirty="0"/>
              <a:t>Data Collection:  </a:t>
            </a:r>
            <a:r>
              <a:rPr lang="en-IN" sz="2800" dirty="0" err="1"/>
              <a:t>Pushshift</a:t>
            </a:r>
            <a:r>
              <a:rPr lang="en-IN" sz="2800" dirty="0"/>
              <a:t> Reddit API, Hugging Face Platform</a:t>
            </a:r>
          </a:p>
          <a:p>
            <a:r>
              <a:rPr lang="en-IN" sz="2800" dirty="0"/>
              <a:t>Datasets: </a:t>
            </a:r>
            <a:r>
              <a:rPr lang="en-IN" sz="2800" dirty="0" err="1"/>
              <a:t>reddit_dataset</a:t>
            </a:r>
            <a:r>
              <a:rPr lang="en-IN" sz="2800" dirty="0"/>
              <a:t> (Year 2016-2022), </a:t>
            </a:r>
            <a:r>
              <a:rPr lang="en-IN" sz="2800" dirty="0" err="1"/>
              <a:t>suicide_detection</a:t>
            </a:r>
            <a:endParaRPr lang="en-IN" sz="2800" dirty="0"/>
          </a:p>
          <a:p>
            <a:r>
              <a:rPr lang="en-IN" sz="2800" dirty="0">
                <a:solidFill>
                  <a:srgbClr val="FF0000"/>
                </a:solidFill>
              </a:rPr>
              <a:t>Detecting posts with suicidal content: Sentence Transformer Finetuned Model</a:t>
            </a:r>
          </a:p>
          <a:p>
            <a:pPr marL="0" indent="0">
              <a:buNone/>
            </a:pPr>
            <a:endParaRPr lang="en-IN" sz="2800" dirty="0"/>
          </a:p>
        </p:txBody>
      </p:sp>
    </p:spTree>
    <p:extLst>
      <p:ext uri="{BB962C8B-B14F-4D97-AF65-F5344CB8AC3E}">
        <p14:creationId xmlns:p14="http://schemas.microsoft.com/office/powerpoint/2010/main" xmlns="" val="2665350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A6F05DDE-5F2C-44F5-BACC-DED4737B11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4" name="Rectangle 23">
            <a:extLst>
              <a:ext uri="{FF2B5EF4-FFF2-40B4-BE49-F238E27FC236}">
                <a16:creationId xmlns:a16="http://schemas.microsoft.com/office/drawing/2014/main" xmlns="" id="{79C8665A-B6C6-46BB-9012-A92238567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718BA82-0C3A-6A09-75CD-51C2E759757D}"/>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gn="ctr">
              <a:lnSpc>
                <a:spcPct val="85000"/>
              </a:lnSpc>
            </a:pPr>
            <a:r>
              <a:rPr lang="en-IN" sz="6000" dirty="0"/>
              <a:t>Do the Longer narratives about mental illness have more Suicidal Content?</a:t>
            </a:r>
            <a:endParaRPr lang="en-US" sz="6000" dirty="0"/>
          </a:p>
        </p:txBody>
      </p:sp>
      <p:sp>
        <p:nvSpPr>
          <p:cNvPr id="26" name="Rectangle 25">
            <a:extLst>
              <a:ext uri="{FF2B5EF4-FFF2-40B4-BE49-F238E27FC236}">
                <a16:creationId xmlns:a16="http://schemas.microsoft.com/office/drawing/2014/main" xmlns="" id="{2D8964DE-AB9E-402E-8B81-8AA9BB4798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8" name="Rectangle 27">
            <a:extLst>
              <a:ext uri="{FF2B5EF4-FFF2-40B4-BE49-F238E27FC236}">
                <a16:creationId xmlns:a16="http://schemas.microsoft.com/office/drawing/2014/main" xmlns="" id="{0361BE5E-E17F-47E3-AF50-969EA826BE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xmlns="" val="1121494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75B46E-F0A6-4C29-3ECD-484200D2EC7B}"/>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xmlns="" id="{626760D8-68D3-6ECE-9B99-9B80C28BCE19}"/>
              </a:ext>
            </a:extLst>
          </p:cNvPr>
          <p:cNvSpPr>
            <a:spLocks noGrp="1"/>
          </p:cNvSpPr>
          <p:nvPr>
            <p:ph idx="1"/>
          </p:nvPr>
        </p:nvSpPr>
        <p:spPr/>
        <p:txBody>
          <a:bodyPr>
            <a:normAutofit/>
          </a:bodyPr>
          <a:lstStyle/>
          <a:p>
            <a:r>
              <a:rPr lang="en-IN" sz="2800" dirty="0"/>
              <a:t>Dataset: divided </a:t>
            </a:r>
            <a:r>
              <a:rPr lang="en-IN" sz="2800" dirty="0" err="1"/>
              <a:t>reddit_dataset</a:t>
            </a:r>
            <a:r>
              <a:rPr lang="en-IN" sz="2800" dirty="0"/>
              <a:t> (Year 2016-2022) based on post length. (small posts &lt;=280 characters)</a:t>
            </a:r>
          </a:p>
          <a:p>
            <a:r>
              <a:rPr lang="en-IN" sz="2800" dirty="0"/>
              <a:t>Detecting posts with suicidal content: Sentence Transformer Finetuned Model</a:t>
            </a:r>
          </a:p>
          <a:p>
            <a:r>
              <a:rPr lang="en-IN" sz="2800" dirty="0"/>
              <a:t>Sentiment Analysis: VADER</a:t>
            </a:r>
          </a:p>
          <a:p>
            <a:r>
              <a:rPr lang="en-IN" sz="2800" dirty="0"/>
              <a:t>N-gram Analysis: </a:t>
            </a:r>
            <a:r>
              <a:rPr lang="en-IN" sz="2800" dirty="0" err="1"/>
              <a:t>CountVectorizer</a:t>
            </a:r>
            <a:endParaRPr lang="en-IN" sz="2800" dirty="0"/>
          </a:p>
          <a:p>
            <a:endParaRPr lang="en-IN" dirty="0"/>
          </a:p>
        </p:txBody>
      </p:sp>
    </p:spTree>
    <p:extLst>
      <p:ext uri="{BB962C8B-B14F-4D97-AF65-F5344CB8AC3E}">
        <p14:creationId xmlns:p14="http://schemas.microsoft.com/office/powerpoint/2010/main" xmlns="" val="3836893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5AD151-641A-12AC-2A62-AD3204BDDE2E}"/>
              </a:ext>
            </a:extLst>
          </p:cNvPr>
          <p:cNvSpPr>
            <a:spLocks noGrp="1"/>
          </p:cNvSpPr>
          <p:nvPr>
            <p:ph type="title"/>
          </p:nvPr>
        </p:nvSpPr>
        <p:spPr/>
        <p:txBody>
          <a:bodyPr/>
          <a:lstStyle/>
          <a:p>
            <a:pPr algn="ctr"/>
            <a:r>
              <a:rPr lang="en-IN" dirty="0"/>
              <a:t>Longer narratives have more ‘Suicidal Content’</a:t>
            </a:r>
          </a:p>
        </p:txBody>
      </p:sp>
      <p:sp>
        <p:nvSpPr>
          <p:cNvPr id="3" name="Content Placeholder 2">
            <a:extLst>
              <a:ext uri="{FF2B5EF4-FFF2-40B4-BE49-F238E27FC236}">
                <a16:creationId xmlns:a16="http://schemas.microsoft.com/office/drawing/2014/main" xmlns="" id="{34F1BFE5-8871-8857-BA08-530E890D158B}"/>
              </a:ext>
            </a:extLst>
          </p:cNvPr>
          <p:cNvSpPr>
            <a:spLocks noGrp="1"/>
          </p:cNvSpPr>
          <p:nvPr>
            <p:ph idx="1"/>
          </p:nvPr>
        </p:nvSpPr>
        <p:spPr>
          <a:xfrm>
            <a:off x="1393952" y="1984851"/>
            <a:ext cx="8115808" cy="2888297"/>
          </a:xfrm>
        </p:spPr>
        <p:txBody>
          <a:bodyPr anchor="ctr">
            <a:normAutofit/>
          </a:bodyPr>
          <a:lstStyle/>
          <a:p>
            <a:r>
              <a:rPr lang="en-US" sz="2800" b="0" i="0" dirty="0">
                <a:effectLst/>
                <a:latin typeface="Arial" panose="020B0604020202020204" pitchFamily="34" charset="0"/>
              </a:rPr>
              <a:t>Percentage of Suicidal Posts</a:t>
            </a:r>
          </a:p>
          <a:p>
            <a:pPr lvl="1"/>
            <a:r>
              <a:rPr lang="en-US" sz="2600" dirty="0">
                <a:latin typeface="Arial" panose="020B0604020202020204" pitchFamily="34" charset="0"/>
              </a:rPr>
              <a:t>Small Posts (&lt;=280 characters) </a:t>
            </a:r>
            <a:r>
              <a:rPr lang="en-US" sz="2600" b="0" i="0" dirty="0">
                <a:effectLst/>
                <a:latin typeface="Arial" panose="020B0604020202020204" pitchFamily="34" charset="0"/>
              </a:rPr>
              <a:t>23.137% </a:t>
            </a:r>
          </a:p>
          <a:p>
            <a:pPr lvl="1"/>
            <a:r>
              <a:rPr lang="en-US" sz="2600" dirty="0">
                <a:solidFill>
                  <a:schemeClr val="tx1"/>
                </a:solidFill>
                <a:latin typeface="Arial" panose="020B0604020202020204" pitchFamily="34" charset="0"/>
              </a:rPr>
              <a:t>Longer Posts (&gt;280 characters) </a:t>
            </a:r>
            <a:r>
              <a:rPr lang="en-US" sz="2600" b="0" i="0" dirty="0">
                <a:solidFill>
                  <a:schemeClr val="tx1"/>
                </a:solidFill>
                <a:effectLst/>
                <a:latin typeface="Arial" panose="020B0604020202020204" pitchFamily="34" charset="0"/>
              </a:rPr>
              <a:t>57.490%</a:t>
            </a:r>
          </a:p>
          <a:p>
            <a:pPr marL="274320" lvl="1" indent="0">
              <a:buNone/>
            </a:pPr>
            <a:r>
              <a:rPr lang="en-US" sz="2600" dirty="0">
                <a:solidFill>
                  <a:srgbClr val="FF0000"/>
                </a:solidFill>
                <a:latin typeface="Arial" panose="020B0604020202020204" pitchFamily="34" charset="0"/>
              </a:rPr>
              <a:t>							</a:t>
            </a:r>
          </a:p>
        </p:txBody>
      </p:sp>
      <p:sp>
        <p:nvSpPr>
          <p:cNvPr id="4" name="TextBox 3">
            <a:extLst>
              <a:ext uri="{FF2B5EF4-FFF2-40B4-BE49-F238E27FC236}">
                <a16:creationId xmlns:a16="http://schemas.microsoft.com/office/drawing/2014/main" xmlns="" id="{D5181D75-AF99-3230-6DAA-D73CE602EAF9}"/>
              </a:ext>
            </a:extLst>
          </p:cNvPr>
          <p:cNvSpPr txBox="1"/>
          <p:nvPr/>
        </p:nvSpPr>
        <p:spPr>
          <a:xfrm>
            <a:off x="975360" y="4524454"/>
            <a:ext cx="9428480" cy="954107"/>
          </a:xfrm>
          <a:prstGeom prst="rect">
            <a:avLst/>
          </a:prstGeom>
          <a:noFill/>
        </p:spPr>
        <p:txBody>
          <a:bodyPr wrap="square" rtlCol="0">
            <a:spAutoFit/>
          </a:bodyPr>
          <a:lstStyle/>
          <a:p>
            <a:pPr algn="ctr"/>
            <a:r>
              <a:rPr lang="en-IN" sz="2800" spc="10" dirty="0">
                <a:solidFill>
                  <a:srgbClr val="FF0000"/>
                </a:solidFill>
                <a:latin typeface="Arial" panose="020B0604020202020204" pitchFamily="34" charset="0"/>
              </a:rPr>
              <a:t>More than 50 percent of long posts in subreddits related to mental illness are having suicidal content. </a:t>
            </a:r>
          </a:p>
        </p:txBody>
      </p:sp>
    </p:spTree>
    <p:extLst>
      <p:ext uri="{BB962C8B-B14F-4D97-AF65-F5344CB8AC3E}">
        <p14:creationId xmlns:p14="http://schemas.microsoft.com/office/powerpoint/2010/main" xmlns="" val="3674011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B75B0B-B587-1643-5CCF-6E7A14D41E78}"/>
              </a:ext>
            </a:extLst>
          </p:cNvPr>
          <p:cNvSpPr>
            <a:spLocks noGrp="1"/>
          </p:cNvSpPr>
          <p:nvPr>
            <p:ph type="title"/>
          </p:nvPr>
        </p:nvSpPr>
        <p:spPr/>
        <p:txBody>
          <a:bodyPr anchor="ctr"/>
          <a:lstStyle/>
          <a:p>
            <a:pPr algn="ctr"/>
            <a:r>
              <a:rPr lang="en-IN" dirty="0"/>
              <a:t>Frequent Bigrams </a:t>
            </a:r>
          </a:p>
        </p:txBody>
      </p:sp>
      <p:pic>
        <p:nvPicPr>
          <p:cNvPr id="5" name="Content Placeholder 4" descr="A graph showing different colored posts&#10;&#10;Description automatically generated with medium confidence">
            <a:extLst>
              <a:ext uri="{FF2B5EF4-FFF2-40B4-BE49-F238E27FC236}">
                <a16:creationId xmlns:a16="http://schemas.microsoft.com/office/drawing/2014/main" xmlns="" id="{53DC9853-A4B5-5195-A43B-74BD1AC06E10}"/>
              </a:ext>
            </a:extLst>
          </p:cNvPr>
          <p:cNvPicPr>
            <a:picLocks noGrp="1" noChangeAspect="1"/>
          </p:cNvPicPr>
          <p:nvPr>
            <p:ph idx="1"/>
          </p:nvPr>
        </p:nvPicPr>
        <p:blipFill>
          <a:blip r:embed="rId2"/>
          <a:stretch>
            <a:fillRect/>
          </a:stretch>
        </p:blipFill>
        <p:spPr>
          <a:xfrm>
            <a:off x="2292089" y="1645916"/>
            <a:ext cx="7223774" cy="3566167"/>
          </a:xfrm>
        </p:spPr>
      </p:pic>
      <p:sp>
        <p:nvSpPr>
          <p:cNvPr id="6" name="TextBox 5">
            <a:extLst>
              <a:ext uri="{FF2B5EF4-FFF2-40B4-BE49-F238E27FC236}">
                <a16:creationId xmlns:a16="http://schemas.microsoft.com/office/drawing/2014/main" xmlns="" id="{5C1E609E-957B-C030-E125-8B0B5D30A00C}"/>
              </a:ext>
            </a:extLst>
          </p:cNvPr>
          <p:cNvSpPr txBox="1"/>
          <p:nvPr/>
        </p:nvSpPr>
        <p:spPr>
          <a:xfrm>
            <a:off x="1261872" y="5492912"/>
            <a:ext cx="9284208" cy="923330"/>
          </a:xfrm>
          <a:prstGeom prst="rect">
            <a:avLst/>
          </a:prstGeom>
          <a:noFill/>
        </p:spPr>
        <p:txBody>
          <a:bodyPr wrap="square" rtlCol="0">
            <a:spAutoFit/>
          </a:bodyPr>
          <a:lstStyle/>
          <a:p>
            <a:pPr algn="ctr"/>
            <a:r>
              <a:rPr lang="en-IN" dirty="0"/>
              <a:t>Small suicidal posts have high frequency of both negative bigrams like ‘want die’ and somewhat positive one like ‘get better’ and ‘wish could’ while Long posts have bigrams more related to feelings and words like ‘panic attacks’</a:t>
            </a:r>
          </a:p>
        </p:txBody>
      </p:sp>
    </p:spTree>
    <p:extLst>
      <p:ext uri="{BB962C8B-B14F-4D97-AF65-F5344CB8AC3E}">
        <p14:creationId xmlns:p14="http://schemas.microsoft.com/office/powerpoint/2010/main" xmlns="" val="4251304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3AF6CC-D185-BE69-3307-177B3B873F62}"/>
              </a:ext>
            </a:extLst>
          </p:cNvPr>
          <p:cNvSpPr>
            <a:spLocks noGrp="1"/>
          </p:cNvSpPr>
          <p:nvPr>
            <p:ph type="title"/>
          </p:nvPr>
        </p:nvSpPr>
        <p:spPr/>
        <p:txBody>
          <a:bodyPr/>
          <a:lstStyle/>
          <a:p>
            <a:pPr algn="ctr"/>
            <a:r>
              <a:rPr lang="en-IN" dirty="0"/>
              <a:t>More negative sentiment in longer posts over the years</a:t>
            </a:r>
          </a:p>
        </p:txBody>
      </p:sp>
      <p:pic>
        <p:nvPicPr>
          <p:cNvPr id="5" name="Content Placeholder 4" descr="A graph of a long and short line&#10;&#10;Description automatically generated with medium confidence">
            <a:extLst>
              <a:ext uri="{FF2B5EF4-FFF2-40B4-BE49-F238E27FC236}">
                <a16:creationId xmlns:a16="http://schemas.microsoft.com/office/drawing/2014/main" xmlns="" id="{C88E65C2-036E-A1ED-E249-11241268D97E}"/>
              </a:ext>
            </a:extLst>
          </p:cNvPr>
          <p:cNvPicPr>
            <a:picLocks noGrp="1" noChangeAspect="1"/>
          </p:cNvPicPr>
          <p:nvPr>
            <p:ph idx="1"/>
          </p:nvPr>
        </p:nvPicPr>
        <p:blipFill>
          <a:blip r:embed="rId2"/>
          <a:stretch>
            <a:fillRect/>
          </a:stretch>
        </p:blipFill>
        <p:spPr>
          <a:xfrm>
            <a:off x="1961254" y="2077079"/>
            <a:ext cx="7487546" cy="3710474"/>
          </a:xfrm>
        </p:spPr>
      </p:pic>
    </p:spTree>
    <p:extLst>
      <p:ext uri="{BB962C8B-B14F-4D97-AF65-F5344CB8AC3E}">
        <p14:creationId xmlns:p14="http://schemas.microsoft.com/office/powerpoint/2010/main" xmlns="" val="3682374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A6F05DDE-5F2C-44F5-BACC-DED4737B11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4" name="Rectangle 23">
            <a:extLst>
              <a:ext uri="{FF2B5EF4-FFF2-40B4-BE49-F238E27FC236}">
                <a16:creationId xmlns:a16="http://schemas.microsoft.com/office/drawing/2014/main" xmlns="" id="{79C8665A-B6C6-46BB-9012-A92238567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718BA82-0C3A-6A09-75CD-51C2E759757D}"/>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gn="ctr">
              <a:lnSpc>
                <a:spcPct val="85000"/>
              </a:lnSpc>
            </a:pPr>
            <a:r>
              <a:rPr lang="en-IN" sz="6000" dirty="0"/>
              <a:t>Are posts related to certain disorders </a:t>
            </a:r>
            <a:r>
              <a:rPr lang="en-IN" sz="6000" dirty="0" smtClean="0"/>
              <a:t>having </a:t>
            </a:r>
            <a:r>
              <a:rPr lang="en-IN" sz="6000" dirty="0"/>
              <a:t>more suicidal content?</a:t>
            </a:r>
            <a:endParaRPr lang="en-US" sz="6000" dirty="0"/>
          </a:p>
        </p:txBody>
      </p:sp>
      <p:sp>
        <p:nvSpPr>
          <p:cNvPr id="26" name="Rectangle 25">
            <a:extLst>
              <a:ext uri="{FF2B5EF4-FFF2-40B4-BE49-F238E27FC236}">
                <a16:creationId xmlns:a16="http://schemas.microsoft.com/office/drawing/2014/main" xmlns="" id="{2D8964DE-AB9E-402E-8B81-8AA9BB4798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8" name="Rectangle 27">
            <a:extLst>
              <a:ext uri="{FF2B5EF4-FFF2-40B4-BE49-F238E27FC236}">
                <a16:creationId xmlns:a16="http://schemas.microsoft.com/office/drawing/2014/main" xmlns="" id="{0361BE5E-E17F-47E3-AF50-969EA826BE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xmlns="" val="2739523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3AE62A-7FB2-66C0-B9CF-EE59865894E0}"/>
              </a:ext>
            </a:extLst>
          </p:cNvPr>
          <p:cNvSpPr>
            <a:spLocks noGrp="1"/>
          </p:cNvSpPr>
          <p:nvPr>
            <p:ph type="title"/>
          </p:nvPr>
        </p:nvSpPr>
        <p:spPr/>
        <p:txBody>
          <a:bodyPr/>
          <a:lstStyle/>
          <a:p>
            <a:pPr algn="ctr"/>
            <a:r>
              <a:rPr lang="en-IN" dirty="0"/>
              <a:t>Most Common Mental Disorders and their symptoms</a:t>
            </a:r>
          </a:p>
        </p:txBody>
      </p:sp>
      <p:graphicFrame>
        <p:nvGraphicFramePr>
          <p:cNvPr id="4" name="Table 4">
            <a:extLst>
              <a:ext uri="{FF2B5EF4-FFF2-40B4-BE49-F238E27FC236}">
                <a16:creationId xmlns:a16="http://schemas.microsoft.com/office/drawing/2014/main" xmlns="" id="{7955D6AC-56D8-1836-1EA1-181EFE6F70E2}"/>
              </a:ext>
            </a:extLst>
          </p:cNvPr>
          <p:cNvGraphicFramePr>
            <a:graphicFrameLocks/>
          </p:cNvGraphicFramePr>
          <p:nvPr>
            <p:extLst>
              <p:ext uri="{D42A27DB-BD31-4B8C-83A1-F6EECF244321}">
                <p14:modId xmlns:p14="http://schemas.microsoft.com/office/powerpoint/2010/main" xmlns="" val="348904779"/>
              </p:ext>
            </p:extLst>
          </p:nvPr>
        </p:nvGraphicFramePr>
        <p:xfrm>
          <a:off x="1327912" y="1816893"/>
          <a:ext cx="9560560" cy="4675347"/>
        </p:xfrm>
        <a:graphic>
          <a:graphicData uri="http://schemas.openxmlformats.org/drawingml/2006/table">
            <a:tbl>
              <a:tblPr firstRow="1" bandRow="1">
                <a:tableStyleId>{5940675A-B579-460E-94D1-54222C63F5DA}</a:tableStyleId>
              </a:tblPr>
              <a:tblGrid>
                <a:gridCol w="2273592">
                  <a:extLst>
                    <a:ext uri="{9D8B030D-6E8A-4147-A177-3AD203B41FA5}">
                      <a16:colId xmlns:a16="http://schemas.microsoft.com/office/drawing/2014/main" xmlns="" val="2427246228"/>
                    </a:ext>
                  </a:extLst>
                </a:gridCol>
                <a:gridCol w="7286968">
                  <a:extLst>
                    <a:ext uri="{9D8B030D-6E8A-4147-A177-3AD203B41FA5}">
                      <a16:colId xmlns:a16="http://schemas.microsoft.com/office/drawing/2014/main" xmlns="" val="3119967354"/>
                    </a:ext>
                  </a:extLst>
                </a:gridCol>
              </a:tblGrid>
              <a:tr h="900005">
                <a:tc>
                  <a:txBody>
                    <a:bodyPr/>
                    <a:lstStyle/>
                    <a:p>
                      <a:pPr indent="182880" algn="ctr">
                        <a:lnSpc>
                          <a:spcPct val="95000"/>
                        </a:lnSpc>
                        <a:spcAft>
                          <a:spcPts val="600"/>
                        </a:spcAft>
                        <a:tabLst>
                          <a:tab pos="182880" algn="l"/>
                        </a:tabLst>
                      </a:pPr>
                      <a:r>
                        <a:rPr lang="en-IN" sz="2400" spc="-5" dirty="0">
                          <a:effectLst/>
                          <a:latin typeface="Times New Roman" panose="02020603050405020304" pitchFamily="18" charset="0"/>
                          <a:ea typeface="SimSun" panose="02010600030101010101" pitchFamily="2" charset="-122"/>
                        </a:rPr>
                        <a:t>Mental Disorder</a:t>
                      </a:r>
                    </a:p>
                  </a:txBody>
                  <a:tcPr marL="68580" marR="68580" marT="0" marB="0">
                    <a:solidFill>
                      <a:srgbClr val="FDCAB5"/>
                    </a:solidFill>
                  </a:tcPr>
                </a:tc>
                <a:tc>
                  <a:txBody>
                    <a:bodyPr/>
                    <a:lstStyle/>
                    <a:p>
                      <a:pPr indent="182880" algn="ctr">
                        <a:lnSpc>
                          <a:spcPct val="95000"/>
                        </a:lnSpc>
                        <a:spcAft>
                          <a:spcPts val="600"/>
                        </a:spcAft>
                        <a:tabLst>
                          <a:tab pos="182880" algn="l"/>
                        </a:tabLst>
                      </a:pPr>
                      <a:r>
                        <a:rPr lang="en-IN" sz="2400" spc="-5" dirty="0">
                          <a:effectLst/>
                          <a:latin typeface="Times New Roman" panose="02020603050405020304" pitchFamily="18" charset="0"/>
                          <a:ea typeface="SimSun" panose="02010600030101010101" pitchFamily="2" charset="-122"/>
                        </a:rPr>
                        <a:t>Symptoms include (but not limited to)  </a:t>
                      </a:r>
                    </a:p>
                  </a:txBody>
                  <a:tcPr marL="68580" marR="68580" marT="0" marB="0">
                    <a:solidFill>
                      <a:srgbClr val="FDCAB5"/>
                    </a:solidFill>
                  </a:tcPr>
                </a:tc>
                <a:extLst>
                  <a:ext uri="{0D108BD9-81ED-4DB2-BD59-A6C34878D82A}">
                    <a16:rowId xmlns:a16="http://schemas.microsoft.com/office/drawing/2014/main" xmlns="" val="3258541270"/>
                  </a:ext>
                </a:extLst>
              </a:tr>
              <a:tr h="1127654">
                <a:tc>
                  <a:txBody>
                    <a:bodyPr/>
                    <a:lstStyle/>
                    <a:p>
                      <a:pPr indent="182880" algn="ctr">
                        <a:lnSpc>
                          <a:spcPct val="95000"/>
                        </a:lnSpc>
                        <a:spcAft>
                          <a:spcPts val="600"/>
                        </a:spcAft>
                        <a:tabLst>
                          <a:tab pos="182880" algn="l"/>
                        </a:tabLst>
                      </a:pPr>
                      <a:r>
                        <a:rPr lang="en-IN" sz="2400" spc="-5" dirty="0">
                          <a:effectLst/>
                          <a:latin typeface="Times New Roman" panose="02020603050405020304" pitchFamily="18" charset="0"/>
                          <a:ea typeface="SimSun" panose="02010600030101010101" pitchFamily="2" charset="-122"/>
                        </a:rPr>
                        <a:t>Depressive Disorder (Depression)</a:t>
                      </a:r>
                    </a:p>
                  </a:txBody>
                  <a:tcPr marL="68580" marR="68580" marT="0" marB="0"/>
                </a:tc>
                <a:tc>
                  <a:txBody>
                    <a:bodyPr/>
                    <a:lstStyle/>
                    <a:p>
                      <a:pPr indent="182880" algn="ctr">
                        <a:lnSpc>
                          <a:spcPct val="95000"/>
                        </a:lnSpc>
                        <a:spcAft>
                          <a:spcPts val="600"/>
                        </a:spcAft>
                        <a:tabLst>
                          <a:tab pos="182880" algn="l"/>
                        </a:tabLst>
                      </a:pPr>
                      <a:r>
                        <a:rPr lang="en-US" sz="2400" spc="-5" dirty="0">
                          <a:effectLst/>
                          <a:latin typeface="Times New Roman" panose="02020603050405020304" pitchFamily="18" charset="0"/>
                          <a:ea typeface="SimSun" panose="02010600030101010101" pitchFamily="2" charset="-122"/>
                        </a:rPr>
                        <a:t>Low mood or sadness, feelings of hopelessness or pessimism, feelings of irritability, frustration, or restlessness</a:t>
                      </a:r>
                      <a:endParaRPr lang="en-IN" sz="2400" spc="-5"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xmlns="" val="2424985366"/>
                  </a:ext>
                </a:extLst>
              </a:tr>
              <a:tr h="802636">
                <a:tc>
                  <a:txBody>
                    <a:bodyPr/>
                    <a:lstStyle/>
                    <a:p>
                      <a:pPr indent="182880" algn="ctr">
                        <a:lnSpc>
                          <a:spcPct val="95000"/>
                        </a:lnSpc>
                        <a:spcAft>
                          <a:spcPts val="600"/>
                        </a:spcAft>
                        <a:tabLst>
                          <a:tab pos="182880" algn="l"/>
                        </a:tabLst>
                      </a:pPr>
                      <a:r>
                        <a:rPr lang="en-IN" sz="2400" spc="-5" dirty="0">
                          <a:effectLst/>
                          <a:latin typeface="Times New Roman" panose="02020603050405020304" pitchFamily="18" charset="0"/>
                          <a:ea typeface="SimSun" panose="02010600030101010101" pitchFamily="2" charset="-122"/>
                        </a:rPr>
                        <a:t>Anxiety Disorder</a:t>
                      </a:r>
                    </a:p>
                  </a:txBody>
                  <a:tcPr marL="68580" marR="68580" marT="0" marB="0"/>
                </a:tc>
                <a:tc>
                  <a:txBody>
                    <a:bodyPr/>
                    <a:lstStyle/>
                    <a:p>
                      <a:pPr indent="182880" algn="ctr">
                        <a:lnSpc>
                          <a:spcPct val="95000"/>
                        </a:lnSpc>
                        <a:spcAft>
                          <a:spcPts val="600"/>
                        </a:spcAft>
                        <a:tabLst>
                          <a:tab pos="182880" algn="l"/>
                        </a:tabLst>
                      </a:pPr>
                      <a:r>
                        <a:rPr lang="en-US" sz="2400" spc="-5" dirty="0">
                          <a:effectLst/>
                          <a:latin typeface="Times New Roman" panose="02020603050405020304" pitchFamily="18" charset="0"/>
                          <a:ea typeface="SimSun" panose="02010600030101010101" pitchFamily="2" charset="-122"/>
                        </a:rPr>
                        <a:t>Restlessness, a sense of dread or fear, difficulty concentrating, Difficulty controlling feelings of worry</a:t>
                      </a:r>
                      <a:endParaRPr lang="en-IN" sz="2400" spc="-5"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xmlns="" val="2854469704"/>
                  </a:ext>
                </a:extLst>
              </a:tr>
              <a:tr h="802636">
                <a:tc>
                  <a:txBody>
                    <a:bodyPr/>
                    <a:lstStyle/>
                    <a:p>
                      <a:pPr indent="182880" algn="ctr">
                        <a:lnSpc>
                          <a:spcPct val="95000"/>
                        </a:lnSpc>
                        <a:spcAft>
                          <a:spcPts val="600"/>
                        </a:spcAft>
                        <a:tabLst>
                          <a:tab pos="182880" algn="l"/>
                        </a:tabLst>
                      </a:pPr>
                      <a:r>
                        <a:rPr lang="en-IN" sz="2400" spc="-5" dirty="0">
                          <a:effectLst/>
                          <a:latin typeface="Times New Roman" panose="02020603050405020304" pitchFamily="18" charset="0"/>
                          <a:ea typeface="SimSun" panose="02010600030101010101" pitchFamily="2" charset="-122"/>
                        </a:rPr>
                        <a:t>Bipolar Disorder</a:t>
                      </a:r>
                    </a:p>
                  </a:txBody>
                  <a:tcPr marL="68580" marR="68580" marT="0" marB="0"/>
                </a:tc>
                <a:tc>
                  <a:txBody>
                    <a:bodyPr/>
                    <a:lstStyle/>
                    <a:p>
                      <a:pPr indent="182880" algn="ctr">
                        <a:lnSpc>
                          <a:spcPct val="95000"/>
                        </a:lnSpc>
                        <a:spcAft>
                          <a:spcPts val="600"/>
                        </a:spcAft>
                        <a:tabLst>
                          <a:tab pos="182880" algn="l"/>
                        </a:tabLst>
                      </a:pPr>
                      <a:r>
                        <a:rPr lang="en-US" sz="2400" spc="-5" dirty="0">
                          <a:effectLst/>
                          <a:latin typeface="Times New Roman" panose="02020603050405020304" pitchFamily="18" charset="0"/>
                          <a:ea typeface="SimSun" panose="02010600030101010101" pitchFamily="2" charset="-122"/>
                        </a:rPr>
                        <a:t>Episodes of mania (feeling overjoyed) and depression (feeling extremely distressed) often last for several days or longer</a:t>
                      </a:r>
                      <a:endParaRPr lang="en-IN" sz="2400" spc="-5"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xmlns="" val="711945534"/>
                  </a:ext>
                </a:extLst>
              </a:tr>
              <a:tr h="802636">
                <a:tc>
                  <a:txBody>
                    <a:bodyPr/>
                    <a:lstStyle/>
                    <a:p>
                      <a:pPr indent="182880" algn="ctr">
                        <a:lnSpc>
                          <a:spcPct val="95000"/>
                        </a:lnSpc>
                        <a:spcAft>
                          <a:spcPts val="600"/>
                        </a:spcAft>
                        <a:tabLst>
                          <a:tab pos="182880" algn="l"/>
                        </a:tabLst>
                      </a:pPr>
                      <a:r>
                        <a:rPr lang="en-IN" sz="2400" spc="-5" dirty="0">
                          <a:effectLst/>
                          <a:latin typeface="Times New Roman" panose="02020603050405020304" pitchFamily="18" charset="0"/>
                          <a:ea typeface="SimSun" panose="02010600030101010101" pitchFamily="2" charset="-122"/>
                        </a:rPr>
                        <a:t>Schizophrenia</a:t>
                      </a:r>
                    </a:p>
                  </a:txBody>
                  <a:tcPr marL="68580" marR="68580" marT="0" marB="0"/>
                </a:tc>
                <a:tc>
                  <a:txBody>
                    <a:bodyPr/>
                    <a:lstStyle/>
                    <a:p>
                      <a:pPr indent="182880" algn="ctr">
                        <a:lnSpc>
                          <a:spcPct val="95000"/>
                        </a:lnSpc>
                        <a:spcAft>
                          <a:spcPts val="600"/>
                        </a:spcAft>
                        <a:tabLst>
                          <a:tab pos="182880" algn="l"/>
                        </a:tabLst>
                      </a:pPr>
                      <a:r>
                        <a:rPr lang="en-US" sz="2400" spc="-5" dirty="0">
                          <a:effectLst/>
                          <a:latin typeface="Times New Roman" panose="02020603050405020304" pitchFamily="18" charset="0"/>
                          <a:ea typeface="SimSun" panose="02010600030101010101" pitchFamily="2" charset="-122"/>
                        </a:rPr>
                        <a:t>Hallucinations, confused thinking and speech, taking no interest in everyday social interactions</a:t>
                      </a:r>
                      <a:endParaRPr lang="en-IN" sz="2400" spc="-5"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xmlns="" val="1645751792"/>
                  </a:ext>
                </a:extLst>
              </a:tr>
            </a:tbl>
          </a:graphicData>
        </a:graphic>
      </p:graphicFrame>
    </p:spTree>
    <p:extLst>
      <p:ext uri="{BB962C8B-B14F-4D97-AF65-F5344CB8AC3E}">
        <p14:creationId xmlns:p14="http://schemas.microsoft.com/office/powerpoint/2010/main" xmlns="" val="698895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B5BABA-6BFF-4FE1-92EC-96E5906F5BC4}"/>
              </a:ext>
            </a:extLst>
          </p:cNvPr>
          <p:cNvSpPr>
            <a:spLocks noGrp="1"/>
          </p:cNvSpPr>
          <p:nvPr>
            <p:ph type="title"/>
          </p:nvPr>
        </p:nvSpPr>
        <p:spPr>
          <a:xfrm>
            <a:off x="1261872" y="365760"/>
            <a:ext cx="9692640" cy="1325562"/>
          </a:xfrm>
        </p:spPr>
        <p:txBody>
          <a:bodyPr>
            <a:normAutofit/>
          </a:bodyPr>
          <a:lstStyle/>
          <a:p>
            <a:pPr algn="ctr"/>
            <a:r>
              <a:rPr lang="en-US" sz="3600" dirty="0"/>
              <a:t>Who do you think is having suicidal thoughts?</a:t>
            </a:r>
          </a:p>
        </p:txBody>
      </p:sp>
      <p:pic>
        <p:nvPicPr>
          <p:cNvPr id="3" name="Picture 2" descr="Smiling man in white shirt">
            <a:extLst>
              <a:ext uri="{FF2B5EF4-FFF2-40B4-BE49-F238E27FC236}">
                <a16:creationId xmlns:a16="http://schemas.microsoft.com/office/drawing/2014/main" xmlns="" id="{E69412AB-D6BB-34B2-D8C1-234F106276C6}"/>
              </a:ext>
            </a:extLst>
          </p:cNvPr>
          <p:cNvPicPr>
            <a:picLocks noChangeAspect="1"/>
          </p:cNvPicPr>
          <p:nvPr/>
        </p:nvPicPr>
        <p:blipFill>
          <a:blip r:embed="rId2"/>
          <a:stretch>
            <a:fillRect/>
          </a:stretch>
        </p:blipFill>
        <p:spPr>
          <a:xfrm>
            <a:off x="5904992" y="2468880"/>
            <a:ext cx="5120640" cy="3413760"/>
          </a:xfrm>
          <a:prstGeom prst="rect">
            <a:avLst/>
          </a:prstGeom>
        </p:spPr>
      </p:pic>
      <p:pic>
        <p:nvPicPr>
          <p:cNvPr id="7" name="Content Placeholder 5" descr="Person in distress">
            <a:extLst>
              <a:ext uri="{FF2B5EF4-FFF2-40B4-BE49-F238E27FC236}">
                <a16:creationId xmlns:a16="http://schemas.microsoft.com/office/drawing/2014/main" xmlns="" id="{9E3AC7FE-F0F2-A1F3-06D5-793BEE86C2D2}"/>
              </a:ext>
            </a:extLst>
          </p:cNvPr>
          <p:cNvPicPr>
            <a:picLocks noChangeAspect="1"/>
          </p:cNvPicPr>
          <p:nvPr/>
        </p:nvPicPr>
        <p:blipFill>
          <a:blip r:embed="rId3"/>
          <a:stretch>
            <a:fillRect/>
          </a:stretch>
        </p:blipFill>
        <p:spPr>
          <a:xfrm>
            <a:off x="677332" y="2468880"/>
            <a:ext cx="4758267" cy="3413760"/>
          </a:xfrm>
          <a:prstGeom prst="rect">
            <a:avLst/>
          </a:prstGeom>
        </p:spPr>
      </p:pic>
    </p:spTree>
    <p:extLst>
      <p:ext uri="{BB962C8B-B14F-4D97-AF65-F5344CB8AC3E}">
        <p14:creationId xmlns:p14="http://schemas.microsoft.com/office/powerpoint/2010/main" xmlns="" val="692096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75B46E-F0A6-4C29-3ECD-484200D2EC7B}"/>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xmlns="" id="{626760D8-68D3-6ECE-9B99-9B80C28BCE19}"/>
              </a:ext>
            </a:extLst>
          </p:cNvPr>
          <p:cNvSpPr>
            <a:spLocks noGrp="1"/>
          </p:cNvSpPr>
          <p:nvPr>
            <p:ph idx="1"/>
          </p:nvPr>
        </p:nvSpPr>
        <p:spPr/>
        <p:txBody>
          <a:bodyPr/>
          <a:lstStyle/>
          <a:p>
            <a:r>
              <a:rPr lang="en-IN" sz="2800" dirty="0"/>
              <a:t>Detecting posts with suicidal content: Sentence Transformer Finetuned Model</a:t>
            </a:r>
          </a:p>
          <a:p>
            <a:r>
              <a:rPr lang="en-IN" sz="2800" dirty="0">
                <a:solidFill>
                  <a:srgbClr val="FF0000"/>
                </a:solidFill>
              </a:rPr>
              <a:t>Label data discussing mental disorders: Semantic Search S-BERT</a:t>
            </a:r>
            <a:endParaRPr lang="en-IN" sz="2800" dirty="0"/>
          </a:p>
          <a:p>
            <a:r>
              <a:rPr lang="en-IN" sz="2800" dirty="0"/>
              <a:t>Sentiment Analysis: VADER</a:t>
            </a:r>
          </a:p>
          <a:p>
            <a:r>
              <a:rPr lang="en-IN" sz="2800" dirty="0"/>
              <a:t>N-gram Analysis: </a:t>
            </a:r>
            <a:r>
              <a:rPr lang="en-IN" sz="2800" dirty="0" err="1"/>
              <a:t>CountVectorizer</a:t>
            </a:r>
            <a:endParaRPr lang="en-IN" sz="2800" dirty="0"/>
          </a:p>
          <a:p>
            <a:endParaRPr lang="en-IN" dirty="0"/>
          </a:p>
        </p:txBody>
      </p:sp>
    </p:spTree>
    <p:extLst>
      <p:ext uri="{BB962C8B-B14F-4D97-AF65-F5344CB8AC3E}">
        <p14:creationId xmlns:p14="http://schemas.microsoft.com/office/powerpoint/2010/main" xmlns="" val="726765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5AD151-641A-12AC-2A62-AD3204BDDE2E}"/>
              </a:ext>
            </a:extLst>
          </p:cNvPr>
          <p:cNvSpPr>
            <a:spLocks noGrp="1"/>
          </p:cNvSpPr>
          <p:nvPr>
            <p:ph type="title"/>
          </p:nvPr>
        </p:nvSpPr>
        <p:spPr/>
        <p:txBody>
          <a:bodyPr/>
          <a:lstStyle/>
          <a:p>
            <a:pPr algn="ctr"/>
            <a:r>
              <a:rPr lang="en-IN" dirty="0"/>
              <a:t>Percent of posts having ‘Suicidal Content’</a:t>
            </a:r>
          </a:p>
        </p:txBody>
      </p:sp>
      <p:sp>
        <p:nvSpPr>
          <p:cNvPr id="3" name="Content Placeholder 2">
            <a:extLst>
              <a:ext uri="{FF2B5EF4-FFF2-40B4-BE49-F238E27FC236}">
                <a16:creationId xmlns:a16="http://schemas.microsoft.com/office/drawing/2014/main" xmlns="" id="{34F1BFE5-8871-8857-BA08-530E890D158B}"/>
              </a:ext>
            </a:extLst>
          </p:cNvPr>
          <p:cNvSpPr>
            <a:spLocks noGrp="1"/>
          </p:cNvSpPr>
          <p:nvPr>
            <p:ph idx="1"/>
          </p:nvPr>
        </p:nvSpPr>
        <p:spPr>
          <a:xfrm>
            <a:off x="1393952" y="1984851"/>
            <a:ext cx="8115808" cy="2888297"/>
          </a:xfrm>
        </p:spPr>
        <p:txBody>
          <a:bodyPr anchor="ctr">
            <a:normAutofit/>
          </a:bodyPr>
          <a:lstStyle/>
          <a:p>
            <a:r>
              <a:rPr lang="en-US" sz="2800" b="0" i="0" dirty="0">
                <a:effectLst/>
                <a:latin typeface="Arial" panose="020B0604020202020204" pitchFamily="34" charset="0"/>
              </a:rPr>
              <a:t>Percentage of Suicidal Posts</a:t>
            </a:r>
          </a:p>
          <a:p>
            <a:pPr lvl="1"/>
            <a:r>
              <a:rPr lang="en-US" sz="2600" dirty="0">
                <a:solidFill>
                  <a:srgbClr val="FF0000"/>
                </a:solidFill>
                <a:latin typeface="Arial" panose="020B0604020202020204" pitchFamily="34" charset="0"/>
              </a:rPr>
              <a:t>Depressive Disorder: </a:t>
            </a:r>
            <a:r>
              <a:rPr lang="en-US" sz="2600" b="0" i="0" dirty="0">
                <a:solidFill>
                  <a:srgbClr val="FF0000"/>
                </a:solidFill>
                <a:effectLst/>
                <a:latin typeface="Arial" panose="020B0604020202020204" pitchFamily="34" charset="0"/>
              </a:rPr>
              <a:t>70.866% </a:t>
            </a:r>
          </a:p>
          <a:p>
            <a:pPr lvl="1"/>
            <a:r>
              <a:rPr lang="en-US" sz="2600" dirty="0">
                <a:solidFill>
                  <a:schemeClr val="tx1"/>
                </a:solidFill>
                <a:latin typeface="Arial" panose="020B0604020202020204" pitchFamily="34" charset="0"/>
              </a:rPr>
              <a:t>Anxiety Disorder: </a:t>
            </a:r>
            <a:r>
              <a:rPr lang="en-US" sz="2600" b="0" i="0" dirty="0">
                <a:solidFill>
                  <a:schemeClr val="tx1"/>
                </a:solidFill>
                <a:effectLst/>
                <a:latin typeface="Arial" panose="020B0604020202020204" pitchFamily="34" charset="0"/>
              </a:rPr>
              <a:t>42.013%</a:t>
            </a:r>
          </a:p>
          <a:p>
            <a:pPr lvl="1"/>
            <a:r>
              <a:rPr lang="en-US" sz="2600" dirty="0">
                <a:solidFill>
                  <a:schemeClr val="tx1"/>
                </a:solidFill>
                <a:latin typeface="Arial" panose="020B0604020202020204" pitchFamily="34" charset="0"/>
              </a:rPr>
              <a:t>Bipolar Disorder: 54.903%</a:t>
            </a:r>
          </a:p>
          <a:p>
            <a:pPr lvl="1"/>
            <a:r>
              <a:rPr lang="en-US" sz="2600" b="0" i="0" dirty="0">
                <a:solidFill>
                  <a:schemeClr val="tx1"/>
                </a:solidFill>
                <a:effectLst/>
                <a:latin typeface="Arial" panose="020B0604020202020204" pitchFamily="34" charset="0"/>
              </a:rPr>
              <a:t>Schizophrenia: 47.658%</a:t>
            </a:r>
          </a:p>
          <a:p>
            <a:pPr marL="274320" lvl="1" indent="0">
              <a:buNone/>
            </a:pPr>
            <a:r>
              <a:rPr lang="en-US" sz="2600" dirty="0">
                <a:solidFill>
                  <a:srgbClr val="FF0000"/>
                </a:solidFill>
                <a:latin typeface="Arial" panose="020B0604020202020204" pitchFamily="34" charset="0"/>
              </a:rPr>
              <a:t>							</a:t>
            </a:r>
          </a:p>
        </p:txBody>
      </p:sp>
      <p:sp>
        <p:nvSpPr>
          <p:cNvPr id="4" name="TextBox 3">
            <a:extLst>
              <a:ext uri="{FF2B5EF4-FFF2-40B4-BE49-F238E27FC236}">
                <a16:creationId xmlns:a16="http://schemas.microsoft.com/office/drawing/2014/main" xmlns="" id="{D5181D75-AF99-3230-6DAA-D73CE602EAF9}"/>
              </a:ext>
            </a:extLst>
          </p:cNvPr>
          <p:cNvSpPr txBox="1"/>
          <p:nvPr/>
        </p:nvSpPr>
        <p:spPr>
          <a:xfrm>
            <a:off x="975360" y="4524454"/>
            <a:ext cx="9428480" cy="1815882"/>
          </a:xfrm>
          <a:prstGeom prst="rect">
            <a:avLst/>
          </a:prstGeom>
          <a:noFill/>
        </p:spPr>
        <p:txBody>
          <a:bodyPr wrap="square" rtlCol="0">
            <a:spAutoFit/>
          </a:bodyPr>
          <a:lstStyle/>
          <a:p>
            <a:pPr algn="ctr"/>
            <a:r>
              <a:rPr lang="en-IN" sz="2800" spc="10" dirty="0">
                <a:solidFill>
                  <a:srgbClr val="FF0000"/>
                </a:solidFill>
                <a:latin typeface="Arial" panose="020B0604020202020204" pitchFamily="34" charset="0"/>
              </a:rPr>
              <a:t>More than 70% posts related to depressive disorder are having suicidal content. </a:t>
            </a:r>
          </a:p>
          <a:p>
            <a:pPr algn="ctr"/>
            <a:r>
              <a:rPr lang="en-IN" sz="2800" spc="10" dirty="0">
                <a:solidFill>
                  <a:srgbClr val="FF0000"/>
                </a:solidFill>
                <a:latin typeface="Arial" panose="020B0604020202020204" pitchFamily="34" charset="0"/>
              </a:rPr>
              <a:t>More than 50% posts related to bipolar disorder have suicidal content</a:t>
            </a:r>
          </a:p>
        </p:txBody>
      </p:sp>
    </p:spTree>
    <p:extLst>
      <p:ext uri="{BB962C8B-B14F-4D97-AF65-F5344CB8AC3E}">
        <p14:creationId xmlns:p14="http://schemas.microsoft.com/office/powerpoint/2010/main" xmlns="" val="126167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3AF6CC-D185-BE69-3307-177B3B873F62}"/>
              </a:ext>
            </a:extLst>
          </p:cNvPr>
          <p:cNvSpPr>
            <a:spLocks noGrp="1"/>
          </p:cNvSpPr>
          <p:nvPr>
            <p:ph type="title"/>
          </p:nvPr>
        </p:nvSpPr>
        <p:spPr/>
        <p:txBody>
          <a:bodyPr anchor="ctr"/>
          <a:lstStyle/>
          <a:p>
            <a:pPr algn="ctr"/>
            <a:r>
              <a:rPr lang="en-IN" dirty="0"/>
              <a:t>Sentiment Scores in each disorder</a:t>
            </a:r>
          </a:p>
        </p:txBody>
      </p:sp>
      <p:pic>
        <p:nvPicPr>
          <p:cNvPr id="7" name="Content Placeholder 6" descr="A graph of different colored boxes&#10;&#10;Description automatically generated">
            <a:extLst>
              <a:ext uri="{FF2B5EF4-FFF2-40B4-BE49-F238E27FC236}">
                <a16:creationId xmlns:a16="http://schemas.microsoft.com/office/drawing/2014/main" xmlns="" id="{58A4FBA9-694B-F954-4A1F-5F194252C3C1}"/>
              </a:ext>
            </a:extLst>
          </p:cNvPr>
          <p:cNvPicPr>
            <a:picLocks noGrp="1" noChangeAspect="1"/>
          </p:cNvPicPr>
          <p:nvPr>
            <p:ph idx="1"/>
          </p:nvPr>
        </p:nvPicPr>
        <p:blipFill rotWithShape="1">
          <a:blip r:embed="rId2"/>
          <a:srcRect t="6193"/>
          <a:stretch/>
        </p:blipFill>
        <p:spPr>
          <a:xfrm>
            <a:off x="2774056" y="1498282"/>
            <a:ext cx="5587624" cy="4062893"/>
          </a:xfrm>
        </p:spPr>
      </p:pic>
      <p:sp>
        <p:nvSpPr>
          <p:cNvPr id="9" name="TextBox 8">
            <a:extLst>
              <a:ext uri="{FF2B5EF4-FFF2-40B4-BE49-F238E27FC236}">
                <a16:creationId xmlns:a16="http://schemas.microsoft.com/office/drawing/2014/main" xmlns="" id="{AF4DE890-D79E-2E1D-926D-140F33099621}"/>
              </a:ext>
            </a:extLst>
          </p:cNvPr>
          <p:cNvSpPr txBox="1"/>
          <p:nvPr/>
        </p:nvSpPr>
        <p:spPr>
          <a:xfrm>
            <a:off x="853628" y="5561175"/>
            <a:ext cx="9428480" cy="954107"/>
          </a:xfrm>
          <a:prstGeom prst="rect">
            <a:avLst/>
          </a:prstGeom>
          <a:noFill/>
        </p:spPr>
        <p:txBody>
          <a:bodyPr wrap="square" rtlCol="0">
            <a:spAutoFit/>
          </a:bodyPr>
          <a:lstStyle/>
          <a:p>
            <a:pPr algn="ctr"/>
            <a:r>
              <a:rPr lang="en-IN" sz="2800" spc="10" dirty="0">
                <a:solidFill>
                  <a:srgbClr val="FF0000"/>
                </a:solidFill>
                <a:latin typeface="Arial" panose="020B0604020202020204" pitchFamily="34" charset="0"/>
              </a:rPr>
              <a:t>Depressive Disorder and Anxiety Disorder related posts have more negative sentiment.</a:t>
            </a:r>
          </a:p>
        </p:txBody>
      </p:sp>
    </p:spTree>
    <p:extLst>
      <p:ext uri="{BB962C8B-B14F-4D97-AF65-F5344CB8AC3E}">
        <p14:creationId xmlns:p14="http://schemas.microsoft.com/office/powerpoint/2010/main" xmlns="" val="1618477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987128-69D4-72C5-CA57-E54DF7DEB9C7}"/>
              </a:ext>
            </a:extLst>
          </p:cNvPr>
          <p:cNvSpPr>
            <a:spLocks noGrp="1"/>
          </p:cNvSpPr>
          <p:nvPr>
            <p:ph type="title"/>
          </p:nvPr>
        </p:nvSpPr>
        <p:spPr/>
        <p:txBody>
          <a:bodyPr anchor="ctr"/>
          <a:lstStyle/>
          <a:p>
            <a:pPr algn="ctr"/>
            <a:r>
              <a:rPr lang="en-IN" dirty="0"/>
              <a:t>Bigrams of all four disorders</a:t>
            </a:r>
          </a:p>
        </p:txBody>
      </p:sp>
      <p:pic>
        <p:nvPicPr>
          <p:cNvPr id="5" name="Content Placeholder 4" descr="A group of colorful bars with text&#10;&#10;Description automatically generated with medium confidence">
            <a:extLst>
              <a:ext uri="{FF2B5EF4-FFF2-40B4-BE49-F238E27FC236}">
                <a16:creationId xmlns:a16="http://schemas.microsoft.com/office/drawing/2014/main" xmlns="" id="{16910CBA-9256-26CE-6164-5B99E3CDED7B}"/>
              </a:ext>
            </a:extLst>
          </p:cNvPr>
          <p:cNvPicPr>
            <a:picLocks noGrp="1" noChangeAspect="1"/>
          </p:cNvPicPr>
          <p:nvPr>
            <p:ph idx="1"/>
          </p:nvPr>
        </p:nvPicPr>
        <p:blipFill>
          <a:blip r:embed="rId2"/>
          <a:stretch>
            <a:fillRect/>
          </a:stretch>
        </p:blipFill>
        <p:spPr>
          <a:xfrm>
            <a:off x="2544762" y="1533380"/>
            <a:ext cx="5447434" cy="4351338"/>
          </a:xfrm>
        </p:spPr>
      </p:pic>
    </p:spTree>
    <p:extLst>
      <p:ext uri="{BB962C8B-B14F-4D97-AF65-F5344CB8AC3E}">
        <p14:creationId xmlns:p14="http://schemas.microsoft.com/office/powerpoint/2010/main" xmlns="" val="3872837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B75B0B-B587-1643-5CCF-6E7A14D41E78}"/>
              </a:ext>
            </a:extLst>
          </p:cNvPr>
          <p:cNvSpPr>
            <a:spLocks noGrp="1"/>
          </p:cNvSpPr>
          <p:nvPr>
            <p:ph type="title"/>
          </p:nvPr>
        </p:nvSpPr>
        <p:spPr/>
        <p:txBody>
          <a:bodyPr anchor="ctr"/>
          <a:lstStyle/>
          <a:p>
            <a:pPr algn="ctr"/>
            <a:r>
              <a:rPr lang="en-IN" dirty="0"/>
              <a:t>Comparing Bigrams of Depressive Disorder and Anxiety Disorder </a:t>
            </a:r>
          </a:p>
        </p:txBody>
      </p:sp>
      <p:sp>
        <p:nvSpPr>
          <p:cNvPr id="6" name="TextBox 5">
            <a:extLst>
              <a:ext uri="{FF2B5EF4-FFF2-40B4-BE49-F238E27FC236}">
                <a16:creationId xmlns:a16="http://schemas.microsoft.com/office/drawing/2014/main" xmlns="" id="{5C1E609E-957B-C030-E125-8B0B5D30A00C}"/>
              </a:ext>
            </a:extLst>
          </p:cNvPr>
          <p:cNvSpPr txBox="1"/>
          <p:nvPr/>
        </p:nvSpPr>
        <p:spPr>
          <a:xfrm>
            <a:off x="1261872" y="5330352"/>
            <a:ext cx="9284208" cy="1200329"/>
          </a:xfrm>
          <a:prstGeom prst="rect">
            <a:avLst/>
          </a:prstGeom>
          <a:noFill/>
        </p:spPr>
        <p:txBody>
          <a:bodyPr wrap="square" rtlCol="0">
            <a:spAutoFit/>
          </a:bodyPr>
          <a:lstStyle/>
          <a:p>
            <a:pPr algn="ctr"/>
            <a:r>
              <a:rPr lang="en-IN" dirty="0">
                <a:solidFill>
                  <a:srgbClr val="FF0000"/>
                </a:solidFill>
              </a:rPr>
              <a:t>Posts in Depressive disorder contain frequent bigram like ‘suicidal thoughts’ which suggest that this disorder have more suicidal content.</a:t>
            </a:r>
          </a:p>
          <a:p>
            <a:pPr algn="ctr"/>
            <a:r>
              <a:rPr lang="en-IN" dirty="0"/>
              <a:t> Even though anxiety disorder related posts have bigrams like ‘panic attack’, ‘social anxiety’ which shows more negative words but less ‘suicidal’ content.</a:t>
            </a:r>
          </a:p>
        </p:txBody>
      </p:sp>
      <p:pic>
        <p:nvPicPr>
          <p:cNvPr id="8" name="Content Placeholder 7" descr="A graph with different colored bars&#10;&#10;Description automatically generated">
            <a:extLst>
              <a:ext uri="{FF2B5EF4-FFF2-40B4-BE49-F238E27FC236}">
                <a16:creationId xmlns:a16="http://schemas.microsoft.com/office/drawing/2014/main" xmlns="" id="{A98EE901-7E5B-0B39-8A3A-DB48C659CC40}"/>
              </a:ext>
            </a:extLst>
          </p:cNvPr>
          <p:cNvPicPr>
            <a:picLocks noGrp="1" noChangeAspect="1"/>
          </p:cNvPicPr>
          <p:nvPr>
            <p:ph idx="1"/>
          </p:nvPr>
        </p:nvPicPr>
        <p:blipFill>
          <a:blip r:embed="rId2"/>
          <a:stretch>
            <a:fillRect/>
          </a:stretch>
        </p:blipFill>
        <p:spPr>
          <a:xfrm>
            <a:off x="1184168" y="1796249"/>
            <a:ext cx="4178515" cy="3429176"/>
          </a:xfrm>
        </p:spPr>
      </p:pic>
      <p:pic>
        <p:nvPicPr>
          <p:cNvPr id="12" name="Picture 11" descr="A graph with different colored bars&#10;&#10;Description automatically generated">
            <a:extLst>
              <a:ext uri="{FF2B5EF4-FFF2-40B4-BE49-F238E27FC236}">
                <a16:creationId xmlns:a16="http://schemas.microsoft.com/office/drawing/2014/main" xmlns="" id="{8AB3B597-98D1-CF21-360F-2D814F8B0BB6}"/>
              </a:ext>
            </a:extLst>
          </p:cNvPr>
          <p:cNvPicPr>
            <a:picLocks noChangeAspect="1"/>
          </p:cNvPicPr>
          <p:nvPr/>
        </p:nvPicPr>
        <p:blipFill>
          <a:blip r:embed="rId3"/>
          <a:stretch>
            <a:fillRect/>
          </a:stretch>
        </p:blipFill>
        <p:spPr>
          <a:xfrm>
            <a:off x="5903976" y="1789898"/>
            <a:ext cx="4216617" cy="3435527"/>
          </a:xfrm>
          <a:prstGeom prst="rect">
            <a:avLst/>
          </a:prstGeom>
        </p:spPr>
      </p:pic>
    </p:spTree>
    <p:extLst>
      <p:ext uri="{BB962C8B-B14F-4D97-AF65-F5344CB8AC3E}">
        <p14:creationId xmlns:p14="http://schemas.microsoft.com/office/powerpoint/2010/main" xmlns="" val="2966336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C12A7D-323A-1719-DB37-B1770D734066}"/>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xmlns="" id="{58A30469-670A-D5CD-841D-B59C2FF56475}"/>
              </a:ext>
            </a:extLst>
          </p:cNvPr>
          <p:cNvSpPr>
            <a:spLocks noGrp="1"/>
          </p:cNvSpPr>
          <p:nvPr>
            <p:ph idx="1"/>
          </p:nvPr>
        </p:nvSpPr>
        <p:spPr/>
        <p:txBody>
          <a:bodyPr/>
          <a:lstStyle/>
          <a:p>
            <a:r>
              <a:rPr lang="en-IN" sz="2800" dirty="0"/>
              <a:t>Longer narratives related to mental illness have more suicidal content. </a:t>
            </a:r>
          </a:p>
          <a:p>
            <a:r>
              <a:rPr lang="en-IN" sz="2800" dirty="0"/>
              <a:t>Narratives discussing mental illness like depressive disorder and bipolar disorder have more suicidal content.</a:t>
            </a:r>
          </a:p>
          <a:p>
            <a:endParaRPr lang="en-IN" dirty="0"/>
          </a:p>
        </p:txBody>
      </p:sp>
    </p:spTree>
    <p:extLst>
      <p:ext uri="{BB962C8B-B14F-4D97-AF65-F5344CB8AC3E}">
        <p14:creationId xmlns:p14="http://schemas.microsoft.com/office/powerpoint/2010/main" xmlns="" val="2442940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D03BE2-A8D3-8C78-4688-96EB197CBF7C}"/>
              </a:ext>
            </a:extLst>
          </p:cNvPr>
          <p:cNvSpPr>
            <a:spLocks noGrp="1"/>
          </p:cNvSpPr>
          <p:nvPr>
            <p:ph type="title"/>
          </p:nvPr>
        </p:nvSpPr>
        <p:spPr/>
        <p:txBody>
          <a:bodyPr/>
          <a:lstStyle/>
          <a:p>
            <a:r>
              <a:rPr lang="en-IN" dirty="0"/>
              <a:t>Future Work</a:t>
            </a:r>
          </a:p>
        </p:txBody>
      </p:sp>
      <p:sp>
        <p:nvSpPr>
          <p:cNvPr id="3" name="Content Placeholder 2">
            <a:extLst>
              <a:ext uri="{FF2B5EF4-FFF2-40B4-BE49-F238E27FC236}">
                <a16:creationId xmlns:a16="http://schemas.microsoft.com/office/drawing/2014/main" xmlns="" id="{C905D46D-C676-F751-0B5B-BEE50BCEEDAE}"/>
              </a:ext>
            </a:extLst>
          </p:cNvPr>
          <p:cNvSpPr>
            <a:spLocks noGrp="1"/>
          </p:cNvSpPr>
          <p:nvPr>
            <p:ph idx="1"/>
          </p:nvPr>
        </p:nvSpPr>
        <p:spPr/>
        <p:txBody>
          <a:bodyPr/>
          <a:lstStyle/>
          <a:p>
            <a:r>
              <a:rPr lang="en-IN" sz="2800" dirty="0"/>
              <a:t>Extend to other disorder like eating disorder, attention deficit disorder etc.</a:t>
            </a:r>
          </a:p>
          <a:p>
            <a:r>
              <a:rPr lang="en-IN" sz="2800" dirty="0"/>
              <a:t>Find more indicators of suicide and predict a suicide attempt.</a:t>
            </a:r>
          </a:p>
          <a:p>
            <a:r>
              <a:rPr lang="en-IN" sz="2800" dirty="0"/>
              <a:t>Better intervention strategies.</a:t>
            </a:r>
          </a:p>
          <a:p>
            <a:endParaRPr lang="en-IN" dirty="0"/>
          </a:p>
        </p:txBody>
      </p:sp>
    </p:spTree>
    <p:extLst>
      <p:ext uri="{BB962C8B-B14F-4D97-AF65-F5344CB8AC3E}">
        <p14:creationId xmlns:p14="http://schemas.microsoft.com/office/powerpoint/2010/main" xmlns="" val="3527318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B5BABA-6BFF-4FE1-92EC-96E5906F5BC4}"/>
              </a:ext>
            </a:extLst>
          </p:cNvPr>
          <p:cNvSpPr>
            <a:spLocks noGrp="1"/>
          </p:cNvSpPr>
          <p:nvPr>
            <p:ph type="title"/>
          </p:nvPr>
        </p:nvSpPr>
        <p:spPr>
          <a:xfrm>
            <a:off x="1261872" y="365760"/>
            <a:ext cx="9692640" cy="1325562"/>
          </a:xfrm>
        </p:spPr>
        <p:txBody>
          <a:bodyPr>
            <a:normAutofit/>
          </a:bodyPr>
          <a:lstStyle/>
          <a:p>
            <a:pPr algn="ctr"/>
            <a:r>
              <a:rPr lang="en-US" sz="3600" dirty="0"/>
              <a:t>Answer: It could be either one</a:t>
            </a:r>
          </a:p>
        </p:txBody>
      </p:sp>
      <p:pic>
        <p:nvPicPr>
          <p:cNvPr id="6" name="Content Placeholder 5" descr="Person in distress">
            <a:extLst>
              <a:ext uri="{FF2B5EF4-FFF2-40B4-BE49-F238E27FC236}">
                <a16:creationId xmlns:a16="http://schemas.microsoft.com/office/drawing/2014/main" xmlns="" id="{8AE06C63-DAA9-E0E8-91FF-A7D8A7147F00}"/>
              </a:ext>
            </a:extLst>
          </p:cNvPr>
          <p:cNvPicPr>
            <a:picLocks noGrp="1" noChangeAspect="1"/>
          </p:cNvPicPr>
          <p:nvPr>
            <p:ph idx="1"/>
          </p:nvPr>
        </p:nvPicPr>
        <p:blipFill>
          <a:blip r:embed="rId2"/>
          <a:stretch>
            <a:fillRect/>
          </a:stretch>
        </p:blipFill>
        <p:spPr>
          <a:xfrm>
            <a:off x="677332" y="2468880"/>
            <a:ext cx="4758267" cy="3413760"/>
          </a:xfrm>
        </p:spPr>
      </p:pic>
      <p:pic>
        <p:nvPicPr>
          <p:cNvPr id="4" name="Picture 3" descr="Smiling man in white shirt">
            <a:extLst>
              <a:ext uri="{FF2B5EF4-FFF2-40B4-BE49-F238E27FC236}">
                <a16:creationId xmlns:a16="http://schemas.microsoft.com/office/drawing/2014/main" xmlns="" id="{EEC5695D-0546-9F5F-2FAE-A991186791A8}"/>
              </a:ext>
            </a:extLst>
          </p:cNvPr>
          <p:cNvPicPr>
            <a:picLocks noChangeAspect="1"/>
          </p:cNvPicPr>
          <p:nvPr/>
        </p:nvPicPr>
        <p:blipFill>
          <a:blip r:embed="rId3"/>
          <a:stretch>
            <a:fillRect/>
          </a:stretch>
        </p:blipFill>
        <p:spPr>
          <a:xfrm>
            <a:off x="5904992" y="2468880"/>
            <a:ext cx="5120640" cy="3413760"/>
          </a:xfrm>
          <a:prstGeom prst="rect">
            <a:avLst/>
          </a:prstGeom>
        </p:spPr>
      </p:pic>
    </p:spTree>
    <p:extLst>
      <p:ext uri="{BB962C8B-B14F-4D97-AF65-F5344CB8AC3E}">
        <p14:creationId xmlns:p14="http://schemas.microsoft.com/office/powerpoint/2010/main" xmlns="" val="297764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xmlns="" id="{A6F05DDE-5F2C-44F5-BACC-DED4737B11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2" name="Rectangle 21">
            <a:extLst>
              <a:ext uri="{FF2B5EF4-FFF2-40B4-BE49-F238E27FC236}">
                <a16:creationId xmlns:a16="http://schemas.microsoft.com/office/drawing/2014/main" xmlns="" id="{1322BCA3-31C1-4329-B0BA-4748F937B5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2CD08CD-A350-5814-3DE4-6432033F6A9B}"/>
              </a:ext>
            </a:extLst>
          </p:cNvPr>
          <p:cNvSpPr>
            <a:spLocks noGrp="1"/>
          </p:cNvSpPr>
          <p:nvPr>
            <p:ph type="title"/>
          </p:nvPr>
        </p:nvSpPr>
        <p:spPr>
          <a:xfrm>
            <a:off x="1891293" y="723331"/>
            <a:ext cx="8409414" cy="3875965"/>
          </a:xfrm>
          <a:noFill/>
        </p:spPr>
        <p:txBody>
          <a:bodyPr vert="horz" lIns="91440" tIns="45720" rIns="91440" bIns="45720" rtlCol="0" anchor="ctr">
            <a:normAutofit/>
          </a:bodyPr>
          <a:lstStyle/>
          <a:p>
            <a:pPr algn="ctr">
              <a:lnSpc>
                <a:spcPct val="85000"/>
              </a:lnSpc>
            </a:pPr>
            <a:r>
              <a:rPr lang="en-US" sz="6000" dirty="0">
                <a:solidFill>
                  <a:schemeClr val="tx2"/>
                </a:solidFill>
              </a:rPr>
              <a:t>Mental illness has </a:t>
            </a:r>
            <a:br>
              <a:rPr lang="en-US" sz="6000" dirty="0">
                <a:solidFill>
                  <a:schemeClr val="tx2"/>
                </a:solidFill>
              </a:rPr>
            </a:br>
            <a:r>
              <a:rPr lang="en-US" sz="6000" dirty="0">
                <a:solidFill>
                  <a:schemeClr val="tx2"/>
                </a:solidFill>
              </a:rPr>
              <a:t>No Face</a:t>
            </a:r>
          </a:p>
        </p:txBody>
      </p:sp>
      <p:sp>
        <p:nvSpPr>
          <p:cNvPr id="24" name="Rectangle 23">
            <a:extLst>
              <a:ext uri="{FF2B5EF4-FFF2-40B4-BE49-F238E27FC236}">
                <a16:creationId xmlns:a16="http://schemas.microsoft.com/office/drawing/2014/main" xmlns="" id="{F6C1DD8F-426A-45F7-A524-5569263BE5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89916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xmlns="" id="{98D39CD7-AB20-4006-930C-6368406D01E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7750388" y="5359400"/>
            <a:ext cx="255031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Rectangle 27">
            <a:extLst>
              <a:ext uri="{FF2B5EF4-FFF2-40B4-BE49-F238E27FC236}">
                <a16:creationId xmlns:a16="http://schemas.microsoft.com/office/drawing/2014/main" xmlns="" id="{3D65D7AA-A0C8-491E-9211-059F0D299A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xmlns="" val="2100427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0E4A1E-3B4C-9F59-035E-A2838CC78998}"/>
              </a:ext>
            </a:extLst>
          </p:cNvPr>
          <p:cNvSpPr>
            <a:spLocks noGrp="1"/>
          </p:cNvSpPr>
          <p:nvPr>
            <p:ph type="title"/>
          </p:nvPr>
        </p:nvSpPr>
        <p:spPr>
          <a:xfrm>
            <a:off x="1162594" y="2766219"/>
            <a:ext cx="9692640" cy="1325562"/>
          </a:xfrm>
        </p:spPr>
        <p:txBody>
          <a:bodyPr>
            <a:normAutofit fontScale="90000"/>
          </a:bodyPr>
          <a:lstStyle/>
          <a:p>
            <a:pPr algn="ctr"/>
            <a:r>
              <a:rPr lang="en-IN" dirty="0"/>
              <a:t>Then how do we identify the potential individuals having suicidal thoughts?</a:t>
            </a:r>
          </a:p>
        </p:txBody>
      </p:sp>
    </p:spTree>
    <p:extLst>
      <p:ext uri="{BB962C8B-B14F-4D97-AF65-F5344CB8AC3E}">
        <p14:creationId xmlns:p14="http://schemas.microsoft.com/office/powerpoint/2010/main" xmlns="" val="931213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67D6AF-6141-F1E5-1BBA-748913D13BDD}"/>
              </a:ext>
            </a:extLst>
          </p:cNvPr>
          <p:cNvSpPr>
            <a:spLocks noGrp="1"/>
          </p:cNvSpPr>
          <p:nvPr>
            <p:ph type="title"/>
          </p:nvPr>
        </p:nvSpPr>
        <p:spPr/>
        <p:txBody>
          <a:bodyPr/>
          <a:lstStyle/>
          <a:p>
            <a:pPr marL="0" indent="0" algn="ctr">
              <a:buNone/>
            </a:pPr>
            <a:r>
              <a:rPr lang="en-IN" dirty="0"/>
              <a:t>Which one do you think is talking about </a:t>
            </a:r>
            <a:r>
              <a:rPr lang="en-IN" dirty="0">
                <a:solidFill>
                  <a:srgbClr val="FF0000"/>
                </a:solidFill>
              </a:rPr>
              <a:t>suicide</a:t>
            </a:r>
            <a:r>
              <a:rPr lang="en-IN" dirty="0"/>
              <a:t>?</a:t>
            </a:r>
          </a:p>
        </p:txBody>
      </p:sp>
      <p:sp>
        <p:nvSpPr>
          <p:cNvPr id="5" name="TextBox 4">
            <a:extLst>
              <a:ext uri="{FF2B5EF4-FFF2-40B4-BE49-F238E27FC236}">
                <a16:creationId xmlns:a16="http://schemas.microsoft.com/office/drawing/2014/main" xmlns="" id="{9909105A-99EC-54D0-167B-735131B759E6}"/>
              </a:ext>
            </a:extLst>
          </p:cNvPr>
          <p:cNvSpPr txBox="1"/>
          <p:nvPr/>
        </p:nvSpPr>
        <p:spPr>
          <a:xfrm>
            <a:off x="6096000" y="2570480"/>
            <a:ext cx="4338320" cy="3170099"/>
          </a:xfrm>
          <a:prstGeom prst="rect">
            <a:avLst/>
          </a:prstGeom>
          <a:noFill/>
        </p:spPr>
        <p:txBody>
          <a:bodyPr wrap="square" rtlCol="0">
            <a:spAutoFit/>
          </a:bodyPr>
          <a:lstStyle/>
          <a:p>
            <a:pPr algn="ctr"/>
            <a:r>
              <a:rPr lang="en-US" sz="4000" dirty="0"/>
              <a:t>I haven’t slept for 2 days. Then slept for two days straight and feel so weird.</a:t>
            </a:r>
            <a:endParaRPr lang="en-IN" sz="4000" dirty="0"/>
          </a:p>
        </p:txBody>
      </p:sp>
      <p:sp>
        <p:nvSpPr>
          <p:cNvPr id="7" name="TextBox 6">
            <a:extLst>
              <a:ext uri="{FF2B5EF4-FFF2-40B4-BE49-F238E27FC236}">
                <a16:creationId xmlns:a16="http://schemas.microsoft.com/office/drawing/2014/main" xmlns="" id="{45B39F95-300F-ED9D-DC88-C98245C6840F}"/>
              </a:ext>
            </a:extLst>
          </p:cNvPr>
          <p:cNvSpPr txBox="1"/>
          <p:nvPr/>
        </p:nvSpPr>
        <p:spPr>
          <a:xfrm>
            <a:off x="1127760" y="2570480"/>
            <a:ext cx="4338320" cy="3170099"/>
          </a:xfrm>
          <a:prstGeom prst="rect">
            <a:avLst/>
          </a:prstGeom>
          <a:noFill/>
        </p:spPr>
        <p:txBody>
          <a:bodyPr wrap="square" rtlCol="0">
            <a:spAutoFit/>
          </a:bodyPr>
          <a:lstStyle/>
          <a:p>
            <a:pPr algn="ctr"/>
            <a:r>
              <a:rPr lang="en-US" sz="4000" dirty="0"/>
              <a:t>I feel like everyone has given up on me, I don’t want to live anymore.</a:t>
            </a:r>
            <a:endParaRPr lang="en-IN" sz="4000" dirty="0"/>
          </a:p>
        </p:txBody>
      </p:sp>
    </p:spTree>
    <p:extLst>
      <p:ext uri="{BB962C8B-B14F-4D97-AF65-F5344CB8AC3E}">
        <p14:creationId xmlns:p14="http://schemas.microsoft.com/office/powerpoint/2010/main" xmlns="" val="1429803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67D6AF-6141-F1E5-1BBA-748913D13BDD}"/>
              </a:ext>
            </a:extLst>
          </p:cNvPr>
          <p:cNvSpPr>
            <a:spLocks noGrp="1"/>
          </p:cNvSpPr>
          <p:nvPr>
            <p:ph type="title"/>
          </p:nvPr>
        </p:nvSpPr>
        <p:spPr/>
        <p:txBody>
          <a:bodyPr/>
          <a:lstStyle/>
          <a:p>
            <a:pPr marL="0" indent="0" algn="ctr">
              <a:buNone/>
            </a:pPr>
            <a:r>
              <a:rPr lang="en-IN" dirty="0"/>
              <a:t>Which one do you think is talking about </a:t>
            </a:r>
            <a:r>
              <a:rPr lang="en-IN" dirty="0">
                <a:solidFill>
                  <a:srgbClr val="FF0000"/>
                </a:solidFill>
              </a:rPr>
              <a:t>suicide</a:t>
            </a:r>
            <a:r>
              <a:rPr lang="en-IN" dirty="0"/>
              <a:t>?</a:t>
            </a:r>
          </a:p>
        </p:txBody>
      </p:sp>
      <p:sp>
        <p:nvSpPr>
          <p:cNvPr id="4" name="TextBox 3">
            <a:extLst>
              <a:ext uri="{FF2B5EF4-FFF2-40B4-BE49-F238E27FC236}">
                <a16:creationId xmlns:a16="http://schemas.microsoft.com/office/drawing/2014/main" xmlns="" id="{0AAEE743-C9D8-E2C7-B08E-DB1BD5F62BE5}"/>
              </a:ext>
            </a:extLst>
          </p:cNvPr>
          <p:cNvSpPr txBox="1"/>
          <p:nvPr/>
        </p:nvSpPr>
        <p:spPr>
          <a:xfrm>
            <a:off x="1127760" y="2570480"/>
            <a:ext cx="4338320" cy="3170099"/>
          </a:xfrm>
          <a:prstGeom prst="rect">
            <a:avLst/>
          </a:prstGeom>
          <a:noFill/>
        </p:spPr>
        <p:txBody>
          <a:bodyPr wrap="square" rtlCol="0">
            <a:spAutoFit/>
          </a:bodyPr>
          <a:lstStyle/>
          <a:p>
            <a:pPr algn="ctr"/>
            <a:r>
              <a:rPr lang="en-US" sz="4000" dirty="0">
                <a:solidFill>
                  <a:srgbClr val="FF0000"/>
                </a:solidFill>
              </a:rPr>
              <a:t>I feel like everyone has given up on me, I don’t want to live anymore.</a:t>
            </a:r>
            <a:endParaRPr lang="en-IN" sz="4000" dirty="0">
              <a:solidFill>
                <a:srgbClr val="FF0000"/>
              </a:solidFill>
            </a:endParaRPr>
          </a:p>
        </p:txBody>
      </p:sp>
      <p:sp>
        <p:nvSpPr>
          <p:cNvPr id="5" name="TextBox 4">
            <a:extLst>
              <a:ext uri="{FF2B5EF4-FFF2-40B4-BE49-F238E27FC236}">
                <a16:creationId xmlns:a16="http://schemas.microsoft.com/office/drawing/2014/main" xmlns="" id="{9909105A-99EC-54D0-167B-735131B759E6}"/>
              </a:ext>
            </a:extLst>
          </p:cNvPr>
          <p:cNvSpPr txBox="1"/>
          <p:nvPr/>
        </p:nvSpPr>
        <p:spPr>
          <a:xfrm>
            <a:off x="6096000" y="2570480"/>
            <a:ext cx="4338320" cy="3170099"/>
          </a:xfrm>
          <a:prstGeom prst="rect">
            <a:avLst/>
          </a:prstGeom>
          <a:noFill/>
        </p:spPr>
        <p:txBody>
          <a:bodyPr wrap="square" rtlCol="0">
            <a:spAutoFit/>
          </a:bodyPr>
          <a:lstStyle/>
          <a:p>
            <a:pPr algn="ctr"/>
            <a:r>
              <a:rPr lang="en-US" sz="4000" dirty="0"/>
              <a:t>I haven’t slept for 2 days. Then slept for two days straight and feel so weird.</a:t>
            </a:r>
            <a:endParaRPr lang="en-IN" sz="4000" dirty="0"/>
          </a:p>
        </p:txBody>
      </p:sp>
    </p:spTree>
    <p:extLst>
      <p:ext uri="{BB962C8B-B14F-4D97-AF65-F5344CB8AC3E}">
        <p14:creationId xmlns:p14="http://schemas.microsoft.com/office/powerpoint/2010/main" xmlns="" val="1365023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A6F05DDE-5F2C-44F5-BACC-DED4737B11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24" name="Rectangle 23">
            <a:extLst>
              <a:ext uri="{FF2B5EF4-FFF2-40B4-BE49-F238E27FC236}">
                <a16:creationId xmlns:a16="http://schemas.microsoft.com/office/drawing/2014/main" xmlns="" id="{79C8665A-B6C6-46BB-9012-A92238567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718BA82-0C3A-6A09-75CD-51C2E759757D}"/>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gn="ctr">
              <a:lnSpc>
                <a:spcPct val="85000"/>
              </a:lnSpc>
            </a:pPr>
            <a:r>
              <a:rPr lang="en-US" sz="6000" dirty="0"/>
              <a:t>Personal narratives can help identify people having suicidal thoughts.</a:t>
            </a:r>
          </a:p>
        </p:txBody>
      </p:sp>
      <p:sp>
        <p:nvSpPr>
          <p:cNvPr id="26" name="Rectangle 25">
            <a:extLst>
              <a:ext uri="{FF2B5EF4-FFF2-40B4-BE49-F238E27FC236}">
                <a16:creationId xmlns:a16="http://schemas.microsoft.com/office/drawing/2014/main" xmlns="" id="{2D8964DE-AB9E-402E-8B81-8AA9BB4798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8" name="Rectangle 27">
            <a:extLst>
              <a:ext uri="{FF2B5EF4-FFF2-40B4-BE49-F238E27FC236}">
                <a16:creationId xmlns:a16="http://schemas.microsoft.com/office/drawing/2014/main" xmlns="" id="{0361BE5E-E17F-47E3-AF50-969EA826BE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extLst>
      <p:ext uri="{BB962C8B-B14F-4D97-AF65-F5344CB8AC3E}">
        <p14:creationId xmlns:p14="http://schemas.microsoft.com/office/powerpoint/2010/main" xmlns="" val="1078321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608337-7219-E882-4713-2E39782F53F4}"/>
              </a:ext>
            </a:extLst>
          </p:cNvPr>
          <p:cNvSpPr>
            <a:spLocks noGrp="1"/>
          </p:cNvSpPr>
          <p:nvPr>
            <p:ph type="title"/>
          </p:nvPr>
        </p:nvSpPr>
        <p:spPr>
          <a:xfrm>
            <a:off x="1442720" y="2806541"/>
            <a:ext cx="9692640" cy="1325562"/>
          </a:xfrm>
        </p:spPr>
        <p:txBody>
          <a:bodyPr/>
          <a:lstStyle/>
          <a:p>
            <a:pPr algn="ctr"/>
            <a:r>
              <a:rPr lang="en-IN" dirty="0"/>
              <a:t>Reddit Data to identify and analyse ‘suicidal’ content</a:t>
            </a:r>
          </a:p>
        </p:txBody>
      </p:sp>
      <p:pic>
        <p:nvPicPr>
          <p:cNvPr id="1026" name="Picture 2" descr="Reddit Logo - PNG and Vector - Logo Download">
            <a:extLst>
              <a:ext uri="{FF2B5EF4-FFF2-40B4-BE49-F238E27FC236}">
                <a16:creationId xmlns:a16="http://schemas.microsoft.com/office/drawing/2014/main" xmlns="" id="{37CFB3BE-7A94-0E2B-41DE-4D885C842F4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49808" y="2806541"/>
            <a:ext cx="833120" cy="83312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4294005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xmlns=""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1F3672F-4ECD-442D-A450-8D0D8AE9AB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274086-DBC4-4534-ADD1-A99867C702D6}">
  <ds:schemaRefs>
    <ds:schemaRef ds:uri="http://schemas.microsoft.com/sharepoint/v3/contenttype/forms"/>
  </ds:schemaRefs>
</ds:datastoreItem>
</file>

<file path=customXml/itemProps3.xml><?xml version="1.0" encoding="utf-8"?>
<ds:datastoreItem xmlns:ds="http://schemas.openxmlformats.org/officeDocument/2006/customXml" ds:itemID="{7BC17B96-44E1-4D27-8275-49488FA5EBD9}">
  <ds:schemaRefs>
    <ds:schemaRef ds:uri="http://schemas.microsoft.com/office/2006/documentManagement/types"/>
    <ds:schemaRef ds:uri="71af3243-3dd4-4a8d-8c0d-dd76da1f02a5"/>
    <ds:schemaRef ds:uri="16c05727-aa75-4e4a-9b5f-8a80a1165891"/>
    <ds:schemaRef ds:uri="http://purl.org/dc/terms/"/>
    <ds:schemaRef ds:uri="http://purl.org/dc/dcmitype/"/>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View design</Template>
  <TotalTime>2271</TotalTime>
  <Words>722</Words>
  <Application>Microsoft Office PowerPoint</Application>
  <PresentationFormat>Custom</PresentationFormat>
  <Paragraphs>92</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View</vt:lpstr>
      <vt:lpstr>Textual Echoes of Distress: Uncovering and Analysing Suicidal Discourse  on Mental Health Subreddits</vt:lpstr>
      <vt:lpstr>Who do you think is having suicidal thoughts?</vt:lpstr>
      <vt:lpstr>Answer: It could be either one</vt:lpstr>
      <vt:lpstr>Mental illness has  No Face</vt:lpstr>
      <vt:lpstr>Then how do we identify the potential individuals having suicidal thoughts?</vt:lpstr>
      <vt:lpstr>Which one do you think is talking about suicide?</vt:lpstr>
      <vt:lpstr>Which one do you think is talking about suicide?</vt:lpstr>
      <vt:lpstr>Personal narratives can help identify people having suicidal thoughts.</vt:lpstr>
      <vt:lpstr>Reddit Data to identify and analyse ‘suicidal’ content</vt:lpstr>
      <vt:lpstr>Methodology</vt:lpstr>
      <vt:lpstr>Reddit Data collected for Analysis</vt:lpstr>
      <vt:lpstr>Methodology</vt:lpstr>
      <vt:lpstr>Do the Longer narratives about mental illness have more Suicidal Content?</vt:lpstr>
      <vt:lpstr>Methodology</vt:lpstr>
      <vt:lpstr>Longer narratives have more ‘Suicidal Content’</vt:lpstr>
      <vt:lpstr>Frequent Bigrams </vt:lpstr>
      <vt:lpstr>More negative sentiment in longer posts over the years</vt:lpstr>
      <vt:lpstr>Are posts related to certain disorders having more suicidal content?</vt:lpstr>
      <vt:lpstr>Most Common Mental Disorders and their symptoms</vt:lpstr>
      <vt:lpstr>Methodology</vt:lpstr>
      <vt:lpstr>Percent of posts having ‘Suicidal Content’</vt:lpstr>
      <vt:lpstr>Sentiment Scores in each disorder</vt:lpstr>
      <vt:lpstr>Bigrams of all four disorders</vt:lpstr>
      <vt:lpstr>Comparing Bigrams of Depressive Disorder and Anxiety Disorder </vt:lpstr>
      <vt:lpstr>Conclusion</vt:lpstr>
      <vt:lpstr>Future Work</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Textual Echoes of Distress: Uncovering and Analysing Suicidal Discourse on Mental Health Subreddits</dc:title>
  <dc:creator>Arju Yadav</dc:creator>
  <cp:lastModifiedBy>Arju Yadav</cp:lastModifiedBy>
  <cp:revision>13</cp:revision>
  <dcterms:created xsi:type="dcterms:W3CDTF">2023-08-23T03:58:46Z</dcterms:created>
  <dcterms:modified xsi:type="dcterms:W3CDTF">2023-08-25T01:36:10Z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